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58" r:id="rId4"/>
    <p:sldId id="259" r:id="rId5"/>
    <p:sldId id="260" r:id="rId6"/>
    <p:sldId id="314" r:id="rId7"/>
    <p:sldId id="311" r:id="rId8"/>
    <p:sldId id="309" r:id="rId9"/>
    <p:sldId id="313" r:id="rId10"/>
    <p:sldId id="267" r:id="rId11"/>
    <p:sldId id="271" r:id="rId12"/>
    <p:sldId id="265" r:id="rId13"/>
    <p:sldId id="3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5588D5-CB96-4DD2-A9AC-34A1133523A9}">
          <p14:sldIdLst>
            <p14:sldId id="256"/>
          </p14:sldIdLst>
        </p14:section>
        <p14:section name="Summary Section" id="{A73EA9D0-5ACD-4723-8F1B-4B1BDC48E2E0}">
          <p14:sldIdLst/>
        </p14:section>
        <p14:section name="Section 1" id="{27B4085A-1FD1-4769-AB2A-7DA15133FEF9}">
          <p14:sldIdLst>
            <p14:sldId id="264"/>
            <p14:sldId id="258"/>
            <p14:sldId id="259"/>
            <p14:sldId id="260"/>
            <p14:sldId id="314"/>
            <p14:sldId id="311"/>
            <p14:sldId id="309"/>
            <p14:sldId id="313"/>
            <p14:sldId id="267"/>
            <p14:sldId id="271"/>
            <p14:sldId id="265"/>
            <p14:sldId id="301"/>
          </p14:sldIdLst>
        </p14:section>
        <p14:section name="Section 2" id="{536AC666-B1C8-4A68-AA70-84D5AF06EF58}">
          <p14:sldIdLst/>
        </p14:section>
        <p14:section name="SMOs in the Cyber World" id="{342AEE8E-997E-4E89-AE10-E26EA7574F48}">
          <p14:sldIdLst/>
        </p14:section>
        <p14:section name="The SensCy Service Model" id="{ACBD3809-C63F-4403-B487-B9B540EB7572}">
          <p14:sldIdLst/>
        </p14:section>
        <p14:section name="The SensCy Business Model" id="{E7C831CC-7E74-4325-939C-2520AD6D00AD}">
          <p14:sldIdLst/>
        </p14:section>
        <p14:section name="Summary" id="{0F3DBFC0-0C95-48A5-BA69-5DEFDA4E09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E4E"/>
    <a:srgbClr val="000000"/>
    <a:srgbClr val="002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5"/>
    <p:restoredTop sz="94745"/>
  </p:normalViewPr>
  <p:slideViewPr>
    <p:cSldViewPr snapToGrid="0" snapToObjects="1">
      <p:cViewPr varScale="1">
        <p:scale>
          <a:sx n="106" d="100"/>
          <a:sy n="106" d="100"/>
        </p:scale>
        <p:origin x="1000" y="76"/>
      </p:cViewPr>
      <p:guideLst>
        <p:guide orient="horz" pos="888"/>
        <p:guide pos="9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546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490AA-F309-F54C-A99E-35249C0117E7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47EE5-5E69-7B4A-86AD-173420DDB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7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47EE5-5E69-7B4A-86AD-173420DDB3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5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47EE5-5E69-7B4A-86AD-173420DDB33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3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What’s required of client in order to hit this 5-week timeline.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47EE5-5E69-7B4A-86AD-173420DDB3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3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DFB25-5025-2C44-B27D-18C60756C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4979" y="1894114"/>
            <a:ext cx="6937670" cy="2089884"/>
          </a:xfrm>
        </p:spPr>
        <p:txBody>
          <a:bodyPr anchor="b">
            <a:normAutofit/>
          </a:bodyPr>
          <a:lstStyle>
            <a:lvl1pPr algn="ctr">
              <a:defRPr sz="4800" b="1">
                <a:latin typeface="+mn-lt"/>
                <a:ea typeface="Roboto Medium" panose="02000000000000000000" pitchFamily="2" charset="0"/>
                <a:cs typeface="Space Grotesk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BA728-0E93-4FF5-98B1-95459AD3A061}"/>
              </a:ext>
            </a:extLst>
          </p:cNvPr>
          <p:cNvSpPr/>
          <p:nvPr userDrawn="1"/>
        </p:nvSpPr>
        <p:spPr>
          <a:xfrm>
            <a:off x="-24493" y="0"/>
            <a:ext cx="3502479" cy="6858000"/>
          </a:xfrm>
          <a:prstGeom prst="rect">
            <a:avLst/>
          </a:prstGeom>
          <a:solidFill>
            <a:srgbClr val="002A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812C9E-2EF8-4352-8D35-57E4823C0D8E}"/>
              </a:ext>
            </a:extLst>
          </p:cNvPr>
          <p:cNvCxnSpPr>
            <a:cxnSpLocks/>
          </p:cNvCxnSpPr>
          <p:nvPr userDrawn="1"/>
        </p:nvCxnSpPr>
        <p:spPr>
          <a:xfrm>
            <a:off x="553503" y="3951993"/>
            <a:ext cx="183047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1DA138-7931-44CE-85FC-BD08D13DB634}"/>
              </a:ext>
            </a:extLst>
          </p:cNvPr>
          <p:cNvSpPr txBox="1"/>
          <p:nvPr userDrawn="1"/>
        </p:nvSpPr>
        <p:spPr>
          <a:xfrm>
            <a:off x="467218" y="4186662"/>
            <a:ext cx="182660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SensCy Inc.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info@senscy.com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734.276.9891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455 E. Eisenhower Pkwy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Suite 300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Ann Arbor, MI 48108</a:t>
            </a: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www.senscy.com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583907-55BB-454A-BA7D-DD8CD7656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126" y="1331733"/>
            <a:ext cx="2305224" cy="914997"/>
          </a:xfrm>
          <a:prstGeom prst="rect">
            <a:avLst/>
          </a:prstGeom>
        </p:spPr>
      </p:pic>
      <p:pic>
        <p:nvPicPr>
          <p:cNvPr id="12" name="Picture 11" descr="A picture containing dark&#10;&#10;Description automatically generated">
            <a:extLst>
              <a:ext uri="{FF2B5EF4-FFF2-40B4-BE49-F238E27FC236}">
                <a16:creationId xmlns:a16="http://schemas.microsoft.com/office/drawing/2014/main" id="{7229B7AC-3088-42B9-8998-091997AFD0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2735" y="0"/>
            <a:ext cx="1331733" cy="13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A58C5A-D59A-4775-9DEE-449C23308323}"/>
              </a:ext>
            </a:extLst>
          </p:cNvPr>
          <p:cNvSpPr/>
          <p:nvPr userDrawn="1"/>
        </p:nvSpPr>
        <p:spPr>
          <a:xfrm>
            <a:off x="1" y="-8965"/>
            <a:ext cx="12192000" cy="922564"/>
          </a:xfrm>
          <a:prstGeom prst="rect">
            <a:avLst/>
          </a:prstGeom>
          <a:solidFill>
            <a:srgbClr val="002A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970EA-3E6C-4476-845C-10913B783503}"/>
              </a:ext>
            </a:extLst>
          </p:cNvPr>
          <p:cNvCxnSpPr>
            <a:cxnSpLocks/>
          </p:cNvCxnSpPr>
          <p:nvPr userDrawn="1"/>
        </p:nvCxnSpPr>
        <p:spPr>
          <a:xfrm>
            <a:off x="0" y="922564"/>
            <a:ext cx="122001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03DE815-DBF3-3E4C-B556-61A23417E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20439"/>
            <a:ext cx="9609364" cy="69396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pace Grotesk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D778A-01EB-284F-8B13-0380AF053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441222"/>
            <a:ext cx="9563100" cy="4625748"/>
          </a:xfrm>
        </p:spPr>
        <p:txBody>
          <a:bodyPr/>
          <a:lstStyle>
            <a:lvl1pPr>
              <a:defRPr>
                <a:latin typeface="+mn-lt"/>
                <a:ea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537A3AD-EF37-4A37-8D9F-BE9813C2FF7A}"/>
              </a:ext>
            </a:extLst>
          </p:cNvPr>
          <p:cNvSpPr txBox="1">
            <a:spLocks/>
          </p:cNvSpPr>
          <p:nvPr userDrawn="1"/>
        </p:nvSpPr>
        <p:spPr>
          <a:xfrm>
            <a:off x="10031041" y="832170"/>
            <a:ext cx="2160958" cy="593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2A3D"/>
                </a:solidFill>
              </a:rPr>
              <a:t>Slide </a:t>
            </a:r>
            <a:fld id="{BDFDC666-4389-D740-AB6C-D48EA132A76D}" type="slidenum">
              <a:rPr lang="en-US" smtClean="0">
                <a:solidFill>
                  <a:srgbClr val="002A3D"/>
                </a:solidFill>
              </a:rPr>
              <a:pPr algn="l"/>
              <a:t>‹#›</a:t>
            </a:fld>
            <a:r>
              <a:rPr lang="en-US" dirty="0">
                <a:solidFill>
                  <a:srgbClr val="002A3D"/>
                </a:solidFill>
              </a:rPr>
              <a:t>  SensCy Confidential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738A650-54ED-4E94-A52A-1664A5423D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127" y="211478"/>
            <a:ext cx="548593" cy="5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7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9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436C2-E91C-BF45-A30E-EAE2688E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035" y="1992087"/>
            <a:ext cx="9077779" cy="1787977"/>
          </a:xfrm>
        </p:spPr>
        <p:txBody>
          <a:bodyPr anchor="b">
            <a:normAutofit/>
          </a:bodyPr>
          <a:lstStyle>
            <a:lvl1pPr algn="ctr">
              <a:defRPr sz="4800">
                <a:latin typeface="+mn-lt"/>
                <a:ea typeface="Roboto Medium" panose="02000000000000000000" pitchFamily="2" charset="0"/>
                <a:cs typeface="Space Grotesk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86277-2FFE-DC4A-9D30-B9150F59E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1035" y="4173992"/>
            <a:ext cx="90777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B88D29-5E82-4E91-B863-64DEE93CC8A4}"/>
              </a:ext>
            </a:extLst>
          </p:cNvPr>
          <p:cNvSpPr/>
          <p:nvPr userDrawn="1"/>
        </p:nvSpPr>
        <p:spPr>
          <a:xfrm>
            <a:off x="1" y="1"/>
            <a:ext cx="12192000" cy="922564"/>
          </a:xfrm>
          <a:prstGeom prst="rect">
            <a:avLst/>
          </a:prstGeom>
          <a:solidFill>
            <a:srgbClr val="002A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D53279-41B7-4D64-A576-BFB89E8C5F5E}"/>
              </a:ext>
            </a:extLst>
          </p:cNvPr>
          <p:cNvCxnSpPr>
            <a:cxnSpLocks/>
          </p:cNvCxnSpPr>
          <p:nvPr userDrawn="1"/>
        </p:nvCxnSpPr>
        <p:spPr>
          <a:xfrm>
            <a:off x="0" y="922564"/>
            <a:ext cx="122001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D74FF21-9164-454B-8962-6D5B2E326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127" y="211478"/>
            <a:ext cx="548593" cy="54859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A53F28-00F4-4408-8D2E-6FA1239FC46B}"/>
              </a:ext>
            </a:extLst>
          </p:cNvPr>
          <p:cNvCxnSpPr>
            <a:cxnSpLocks/>
          </p:cNvCxnSpPr>
          <p:nvPr userDrawn="1"/>
        </p:nvCxnSpPr>
        <p:spPr>
          <a:xfrm>
            <a:off x="0" y="922564"/>
            <a:ext cx="122001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A25C96-3714-4FF6-A00E-EED449AE25C8}"/>
              </a:ext>
            </a:extLst>
          </p:cNvPr>
          <p:cNvSpPr txBox="1">
            <a:spLocks/>
          </p:cNvSpPr>
          <p:nvPr userDrawn="1"/>
        </p:nvSpPr>
        <p:spPr>
          <a:xfrm>
            <a:off x="10031041" y="863598"/>
            <a:ext cx="2160958" cy="593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2A3D"/>
                </a:solidFill>
              </a:rPr>
              <a:t>Slide </a:t>
            </a:r>
            <a:fld id="{BDFDC666-4389-D740-AB6C-D48EA132A76D}" type="slidenum">
              <a:rPr lang="en-US" smtClean="0">
                <a:solidFill>
                  <a:srgbClr val="002A3D"/>
                </a:solidFill>
              </a:rPr>
              <a:pPr algn="l"/>
              <a:t>‹#›</a:t>
            </a:fld>
            <a:r>
              <a:rPr lang="en-US" dirty="0">
                <a:solidFill>
                  <a:srgbClr val="002A3D"/>
                </a:solidFill>
              </a:rPr>
              <a:t>  SensCy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7454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AB5CBBF-0CC7-45DB-AFDD-D46100A3E46C}"/>
              </a:ext>
            </a:extLst>
          </p:cNvPr>
          <p:cNvSpPr/>
          <p:nvPr userDrawn="1"/>
        </p:nvSpPr>
        <p:spPr>
          <a:xfrm>
            <a:off x="-3421" y="-8964"/>
            <a:ext cx="12192000" cy="922564"/>
          </a:xfrm>
          <a:prstGeom prst="rect">
            <a:avLst/>
          </a:prstGeom>
          <a:solidFill>
            <a:srgbClr val="002A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+mn-lt"/>
              <a:ea typeface="Roboto Medium" panose="02000000000000000000" pitchFamily="2" charset="0"/>
              <a:cs typeface="Space Grotesk Medium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E173C-F53B-4B5F-8F6B-2EE3402E241B}"/>
              </a:ext>
            </a:extLst>
          </p:cNvPr>
          <p:cNvCxnSpPr>
            <a:cxnSpLocks/>
          </p:cNvCxnSpPr>
          <p:nvPr userDrawn="1"/>
        </p:nvCxnSpPr>
        <p:spPr>
          <a:xfrm>
            <a:off x="0" y="922564"/>
            <a:ext cx="122001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6E25D1E-DFA9-4D3E-B42F-28BC4BBEA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127" y="211478"/>
            <a:ext cx="548593" cy="5485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9F3ACB-0246-48D4-89D1-498683BC3204}"/>
              </a:ext>
            </a:extLst>
          </p:cNvPr>
          <p:cNvCxnSpPr>
            <a:cxnSpLocks/>
          </p:cNvCxnSpPr>
          <p:nvPr userDrawn="1"/>
        </p:nvCxnSpPr>
        <p:spPr>
          <a:xfrm>
            <a:off x="0" y="922564"/>
            <a:ext cx="122001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053EFF-F461-CB4C-A486-C40B9CEDA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9" y="228601"/>
            <a:ext cx="9544051" cy="693964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  <a:cs typeface="Space Grotesk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252A-BB24-A04C-BED0-E8CA155F6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2443" y="1518556"/>
            <a:ext cx="4547507" cy="4876347"/>
          </a:xfrm>
        </p:spPr>
        <p:txBody>
          <a:bodyPr/>
          <a:lstStyle>
            <a:lvl1pPr>
              <a:defRPr>
                <a:latin typeface="+mn-lt"/>
                <a:ea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8ADE2-70AD-FC4E-B6B8-74F599838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78038" y="1518556"/>
            <a:ext cx="4617962" cy="4876347"/>
          </a:xfrm>
        </p:spPr>
        <p:txBody>
          <a:bodyPr/>
          <a:lstStyle>
            <a:lvl1pPr>
              <a:defRPr>
                <a:latin typeface="+mn-lt"/>
                <a:ea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8CCEDDB-EB0D-467A-AA14-EDF76EF6D22C}"/>
              </a:ext>
            </a:extLst>
          </p:cNvPr>
          <p:cNvSpPr txBox="1">
            <a:spLocks/>
          </p:cNvSpPr>
          <p:nvPr userDrawn="1"/>
        </p:nvSpPr>
        <p:spPr>
          <a:xfrm>
            <a:off x="10027621" y="854301"/>
            <a:ext cx="2160958" cy="593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2A3D"/>
                </a:solidFill>
              </a:rPr>
              <a:t>Slide </a:t>
            </a:r>
            <a:fld id="{BDFDC666-4389-D740-AB6C-D48EA132A76D}" type="slidenum">
              <a:rPr lang="en-US" smtClean="0">
                <a:solidFill>
                  <a:srgbClr val="002A3D"/>
                </a:solidFill>
              </a:rPr>
              <a:pPr algn="l"/>
              <a:t>‹#›</a:t>
            </a:fld>
            <a:r>
              <a:rPr lang="en-US" dirty="0">
                <a:solidFill>
                  <a:srgbClr val="002A3D"/>
                </a:solidFill>
              </a:rPr>
              <a:t>  SensCy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78020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9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A3A639E-33E9-4CCB-B2CF-5869E2BCD366}"/>
              </a:ext>
            </a:extLst>
          </p:cNvPr>
          <p:cNvSpPr/>
          <p:nvPr userDrawn="1"/>
        </p:nvSpPr>
        <p:spPr>
          <a:xfrm>
            <a:off x="1" y="1"/>
            <a:ext cx="12192000" cy="922564"/>
          </a:xfrm>
          <a:prstGeom prst="rect">
            <a:avLst/>
          </a:prstGeom>
          <a:solidFill>
            <a:srgbClr val="002A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953464-6B2B-4D7F-80EE-466855ED7FEC}"/>
              </a:ext>
            </a:extLst>
          </p:cNvPr>
          <p:cNvCxnSpPr>
            <a:cxnSpLocks/>
          </p:cNvCxnSpPr>
          <p:nvPr userDrawn="1"/>
        </p:nvCxnSpPr>
        <p:spPr>
          <a:xfrm>
            <a:off x="0" y="922564"/>
            <a:ext cx="122001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50F020A-DF24-48B5-B1FC-A36D514EA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127" y="211478"/>
            <a:ext cx="548593" cy="54859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E5463B-FC14-4356-A5D5-AC4CDD7ED80A}"/>
              </a:ext>
            </a:extLst>
          </p:cNvPr>
          <p:cNvCxnSpPr>
            <a:cxnSpLocks/>
          </p:cNvCxnSpPr>
          <p:nvPr userDrawn="1"/>
        </p:nvCxnSpPr>
        <p:spPr>
          <a:xfrm>
            <a:off x="0" y="922564"/>
            <a:ext cx="122001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D1FCCF7-547F-455D-8A9F-2C8C58D9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407" y="224119"/>
            <a:ext cx="9462408" cy="69396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Space Grotesk Medium" pitchFamily="2" charset="0"/>
                <a:cs typeface="Space Grotesk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F3C514F-F16F-44C0-9A38-F77CD6DAF24E}"/>
              </a:ext>
            </a:extLst>
          </p:cNvPr>
          <p:cNvSpPr txBox="1">
            <a:spLocks/>
          </p:cNvSpPr>
          <p:nvPr userDrawn="1"/>
        </p:nvSpPr>
        <p:spPr>
          <a:xfrm>
            <a:off x="10027658" y="845337"/>
            <a:ext cx="2160958" cy="593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2A3D"/>
                </a:solidFill>
              </a:rPr>
              <a:t>Slide </a:t>
            </a:r>
            <a:fld id="{BDFDC666-4389-D740-AB6C-D48EA132A76D}" type="slidenum">
              <a:rPr lang="en-US" smtClean="0">
                <a:solidFill>
                  <a:srgbClr val="002A3D"/>
                </a:solidFill>
              </a:rPr>
              <a:pPr algn="l"/>
              <a:t>‹#›</a:t>
            </a:fld>
            <a:r>
              <a:rPr lang="en-US" dirty="0">
                <a:solidFill>
                  <a:srgbClr val="002A3D"/>
                </a:solidFill>
              </a:rPr>
              <a:t>  SensCy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110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03A33-F843-4D82-95ED-7A1104E8A442}"/>
              </a:ext>
            </a:extLst>
          </p:cNvPr>
          <p:cNvSpPr txBox="1">
            <a:spLocks/>
          </p:cNvSpPr>
          <p:nvPr userDrawn="1"/>
        </p:nvSpPr>
        <p:spPr>
          <a:xfrm>
            <a:off x="326748" y="6137142"/>
            <a:ext cx="2160958" cy="593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2A3D"/>
                </a:solidFill>
              </a:rPr>
              <a:t>Slide </a:t>
            </a:r>
            <a:fld id="{BDFDC666-4389-D740-AB6C-D48EA132A76D}" type="slidenum">
              <a:rPr lang="en-US" smtClean="0">
                <a:solidFill>
                  <a:srgbClr val="002A3D"/>
                </a:solidFill>
              </a:rPr>
              <a:pPr algn="l"/>
              <a:t>‹#›</a:t>
            </a:fld>
            <a:r>
              <a:rPr lang="en-US" dirty="0">
                <a:solidFill>
                  <a:srgbClr val="002A3D"/>
                </a:solidFill>
              </a:rPr>
              <a:t>  SensCy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9948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7497BE-B64A-CD4E-85A5-6D4981FA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6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401B5-9DBE-EC45-AFBF-61769C540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17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Space Grotesk Medium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488F762-EE42-9FA0-DF8C-675FC06F3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3" t="3" r="268" b="56000"/>
          <a:stretch/>
        </p:blipFill>
        <p:spPr>
          <a:xfrm>
            <a:off x="3489140" y="1934370"/>
            <a:ext cx="8702859" cy="30175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6888A5-01DB-034F-8A02-BA71A620734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89140" y="2362640"/>
            <a:ext cx="9018546" cy="2192694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Space Grotesk Medium" pitchFamily="2" charset="0"/>
              </a:rPr>
              <a:t>The Urgent Need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Space Grotesk Medium" pitchFamily="2" charset="0"/>
              </a:rPr>
              <a:t>for Better Cyberhealth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Space Grotesk Medium" pitchFamily="2" charset="0"/>
              </a:rPr>
              <a:t>for Small Organizations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1D60DB-F13E-4E8B-AB91-1E3A1775C78B}"/>
              </a:ext>
            </a:extLst>
          </p:cNvPr>
          <p:cNvSpPr txBox="1"/>
          <p:nvPr/>
        </p:nvSpPr>
        <p:spPr>
          <a:xfrm>
            <a:off x="488125" y="3244334"/>
            <a:ext cx="210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September 21, 2022</a:t>
            </a:r>
          </a:p>
        </p:txBody>
      </p:sp>
    </p:spTree>
    <p:extLst>
      <p:ext uri="{BB962C8B-B14F-4D97-AF65-F5344CB8AC3E}">
        <p14:creationId xmlns:p14="http://schemas.microsoft.com/office/powerpoint/2010/main" val="58064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8E49-F038-9849-B40B-F7ABCD0D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514" y="0"/>
            <a:ext cx="11027229" cy="92256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SensCy – Sensible Cyber is the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D4066-2F9C-8749-9DF3-AA6DC7336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445080"/>
            <a:ext cx="9802586" cy="51516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Trusted guide in cyber – our only business is helping SMOs improve their cyber health</a:t>
            </a:r>
          </a:p>
          <a:p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Experienced team that understands and stays on top of the cyber world</a:t>
            </a:r>
          </a:p>
          <a:p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Help SMOs:</a:t>
            </a:r>
          </a:p>
          <a:p>
            <a:pPr lvl="1"/>
            <a:r>
              <a:rPr lang="en-US" sz="2200" dirty="0">
                <a:latin typeface="Roboto" panose="02000000000000000000" pitchFamily="2" charset="0"/>
                <a:cs typeface="Space Grotesk" pitchFamily="2" charset="0"/>
              </a:rPr>
              <a:t>Implement a prioritized cyber plan with ongoing metrics of success including an overall cyberhealth score</a:t>
            </a:r>
          </a:p>
          <a:p>
            <a:pPr lvl="1"/>
            <a:r>
              <a:rPr lang="en-US" sz="2200" dirty="0">
                <a:latin typeface="Roboto" panose="02000000000000000000" pitchFamily="2" charset="0"/>
                <a:cs typeface="Space Grotesk" pitchFamily="2" charset="0"/>
              </a:rPr>
              <a:t>Avoid having a successful cyberattack</a:t>
            </a:r>
          </a:p>
          <a:p>
            <a:pPr lvl="1"/>
            <a:r>
              <a:rPr lang="en-US" sz="2200" dirty="0">
                <a:latin typeface="Roboto" panose="02000000000000000000" pitchFamily="2" charset="0"/>
                <a:cs typeface="Space Grotesk" pitchFamily="2" charset="0"/>
              </a:rPr>
              <a:t>Take measures to recovery quickly if successfully attacked</a:t>
            </a:r>
          </a:p>
          <a:p>
            <a:pPr lvl="1"/>
            <a:r>
              <a:rPr lang="en-US" sz="2200" dirty="0">
                <a:latin typeface="Roboto" panose="02000000000000000000" pitchFamily="2" charset="0"/>
                <a:cs typeface="Space Grotesk" pitchFamily="2" charset="0"/>
              </a:rPr>
              <a:t>Understand cyber in plain language and measures cyber health on an ongoing basis</a:t>
            </a:r>
          </a:p>
          <a:p>
            <a:pPr lvl="1"/>
            <a:r>
              <a:rPr lang="en-US" sz="2200" dirty="0">
                <a:latin typeface="Roboto" panose="02000000000000000000" pitchFamily="2" charset="0"/>
                <a:cs typeface="Space Grotesk" pitchFamily="2" charset="0"/>
              </a:rPr>
              <a:t>Find the best cyber vendors and best cyber insurance policies</a:t>
            </a:r>
          </a:p>
          <a:p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We are a strong cyber partner for an affordable monthly subscription</a:t>
            </a:r>
          </a:p>
        </p:txBody>
      </p:sp>
    </p:spTree>
    <p:extLst>
      <p:ext uri="{BB962C8B-B14F-4D97-AF65-F5344CB8AC3E}">
        <p14:creationId xmlns:p14="http://schemas.microsoft.com/office/powerpoint/2010/main" val="340487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val 122">
            <a:extLst>
              <a:ext uri="{FF2B5EF4-FFF2-40B4-BE49-F238E27FC236}">
                <a16:creationId xmlns:a16="http://schemas.microsoft.com/office/drawing/2014/main" id="{0F5D7ACA-C4BA-E767-9038-666EC2BD723C}"/>
              </a:ext>
            </a:extLst>
          </p:cNvPr>
          <p:cNvSpPr/>
          <p:nvPr/>
        </p:nvSpPr>
        <p:spPr>
          <a:xfrm>
            <a:off x="9420948" y="5092509"/>
            <a:ext cx="924163" cy="903653"/>
          </a:xfrm>
          <a:prstGeom prst="ellipse">
            <a:avLst/>
          </a:prstGeom>
          <a:solidFill>
            <a:schemeClr val="tx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0D87819-133D-7B0C-E6EF-54F5145AC9BA}"/>
              </a:ext>
            </a:extLst>
          </p:cNvPr>
          <p:cNvSpPr/>
          <p:nvPr/>
        </p:nvSpPr>
        <p:spPr>
          <a:xfrm>
            <a:off x="1985594" y="5673236"/>
            <a:ext cx="924163" cy="903653"/>
          </a:xfrm>
          <a:prstGeom prst="ellipse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pic>
        <p:nvPicPr>
          <p:cNvPr id="62" name="Graphic 61" descr="Heart with pulse with solid fill">
            <a:extLst>
              <a:ext uri="{FF2B5EF4-FFF2-40B4-BE49-F238E27FC236}">
                <a16:creationId xmlns:a16="http://schemas.microsoft.com/office/drawing/2014/main" id="{973E424F-5670-BDE8-5E43-8BA574A87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5613" y="5735888"/>
            <a:ext cx="851552" cy="851552"/>
          </a:xfrm>
          <a:prstGeom prst="rect">
            <a:avLst/>
          </a:prstGeom>
        </p:spPr>
      </p:pic>
      <p:sp>
        <p:nvSpPr>
          <p:cNvPr id="127" name="Oval 126">
            <a:extLst>
              <a:ext uri="{FF2B5EF4-FFF2-40B4-BE49-F238E27FC236}">
                <a16:creationId xmlns:a16="http://schemas.microsoft.com/office/drawing/2014/main" id="{F0155975-BFF7-1090-90D8-D75D5481235B}"/>
              </a:ext>
            </a:extLst>
          </p:cNvPr>
          <p:cNvSpPr/>
          <p:nvPr/>
        </p:nvSpPr>
        <p:spPr>
          <a:xfrm>
            <a:off x="10712848" y="1903060"/>
            <a:ext cx="924163" cy="903653"/>
          </a:xfrm>
          <a:prstGeom prst="ellipse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16BE0684-2B20-41A1-2763-95C4E0555F5F}"/>
              </a:ext>
            </a:extLst>
          </p:cNvPr>
          <p:cNvSpPr/>
          <p:nvPr/>
        </p:nvSpPr>
        <p:spPr>
          <a:xfrm>
            <a:off x="7012828" y="5673236"/>
            <a:ext cx="924163" cy="903653"/>
          </a:xfrm>
          <a:prstGeom prst="ellipse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EE2F3E2-1482-E8DD-D9B8-F2B88B47FE75}"/>
              </a:ext>
            </a:extLst>
          </p:cNvPr>
          <p:cNvSpPr/>
          <p:nvPr/>
        </p:nvSpPr>
        <p:spPr>
          <a:xfrm>
            <a:off x="3172118" y="1395118"/>
            <a:ext cx="924163" cy="903653"/>
          </a:xfrm>
          <a:prstGeom prst="ellipse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7CCFEF67-27D2-263C-B564-A8ED2F411C3B}"/>
              </a:ext>
            </a:extLst>
          </p:cNvPr>
          <p:cNvSpPr/>
          <p:nvPr/>
        </p:nvSpPr>
        <p:spPr>
          <a:xfrm>
            <a:off x="633940" y="1903061"/>
            <a:ext cx="924163" cy="903653"/>
          </a:xfrm>
          <a:prstGeom prst="ellipse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E9D2A8-C72E-9ED2-505C-FBCC2DA6B085}"/>
              </a:ext>
            </a:extLst>
          </p:cNvPr>
          <p:cNvCxnSpPr/>
          <p:nvPr/>
        </p:nvCxnSpPr>
        <p:spPr>
          <a:xfrm>
            <a:off x="1120015" y="3019088"/>
            <a:ext cx="0" cy="650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0A9FFD-57FC-AFB5-0648-2A590D8ED589}"/>
              </a:ext>
            </a:extLst>
          </p:cNvPr>
          <p:cNvCxnSpPr/>
          <p:nvPr/>
        </p:nvCxnSpPr>
        <p:spPr>
          <a:xfrm>
            <a:off x="4908151" y="4321232"/>
            <a:ext cx="0" cy="65024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10DDFA-5582-8DC0-7729-C7B3A75987BC}"/>
              </a:ext>
            </a:extLst>
          </p:cNvPr>
          <p:cNvCxnSpPr>
            <a:cxnSpLocks/>
          </p:cNvCxnSpPr>
          <p:nvPr/>
        </p:nvCxnSpPr>
        <p:spPr>
          <a:xfrm flipV="1">
            <a:off x="7462707" y="4341568"/>
            <a:ext cx="0" cy="119321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8A98A1A-D45B-2A57-0180-465FD3736029}"/>
              </a:ext>
            </a:extLst>
          </p:cNvPr>
          <p:cNvCxnSpPr>
            <a:cxnSpLocks/>
          </p:cNvCxnSpPr>
          <p:nvPr/>
        </p:nvCxnSpPr>
        <p:spPr>
          <a:xfrm flipV="1">
            <a:off x="2408765" y="4295208"/>
            <a:ext cx="0" cy="119119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Text">
            <a:extLst>
              <a:ext uri="{FF2B5EF4-FFF2-40B4-BE49-F238E27FC236}">
                <a16:creationId xmlns:a16="http://schemas.microsoft.com/office/drawing/2014/main" id="{34CA3C1D-6DE8-8123-4426-A2C5471B4B71}"/>
              </a:ext>
            </a:extLst>
          </p:cNvPr>
          <p:cNvSpPr txBox="1"/>
          <p:nvPr/>
        </p:nvSpPr>
        <p:spPr>
          <a:xfrm>
            <a:off x="6664812" y="1472386"/>
            <a:ext cx="1417135" cy="21439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accent2"/>
                </a:solidFill>
                <a:latin typeface="Space Grotesk" panose="020B0604020202020204" charset="0"/>
                <a:ea typeface="Roboto" panose="02000000000000000000" pitchFamily="2" charset="0"/>
              </a:rPr>
              <a:t>DASHBOARD &amp; CLIENT CHECK-IN</a:t>
            </a:r>
            <a:br>
              <a:rPr lang="en-US" b="1" dirty="0">
                <a:solidFill>
                  <a:schemeClr val="accent1"/>
                </a:solidFill>
                <a:latin typeface="Space Grotesk" panose="020B0604020202020204" charset="0"/>
                <a:ea typeface="Roboto" panose="02000000000000000000" pitchFamily="2" charset="0"/>
              </a:rPr>
            </a:br>
            <a:r>
              <a:rPr lang="en-US" sz="1100" dirty="0">
                <a:solidFill>
                  <a:srgbClr val="4A4E57"/>
                </a:solidFill>
                <a:latin typeface="Space Grotesk" panose="020B0604020202020204" charset="0"/>
                <a:ea typeface="Roboto" panose="02000000000000000000" pitchFamily="2" charset="0"/>
              </a:rPr>
              <a:t>Visibility into your cyberhealth &amp; regular touchpoints to ensure your cyberhealth plan is on track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Space Grotesk" panose="020B0604020202020204" charset="0"/>
              <a:ea typeface="Roboto" panose="02000000000000000000" pitchFamily="2" charset="0"/>
            </a:endParaRPr>
          </a:p>
        </p:txBody>
      </p:sp>
      <p:sp>
        <p:nvSpPr>
          <p:cNvPr id="36" name="Footer Text">
            <a:extLst>
              <a:ext uri="{FF2B5EF4-FFF2-40B4-BE49-F238E27FC236}">
                <a16:creationId xmlns:a16="http://schemas.microsoft.com/office/drawing/2014/main" id="{A5ABCF21-6116-5601-CEC0-CB688103F2F8}"/>
              </a:ext>
            </a:extLst>
          </p:cNvPr>
          <p:cNvSpPr txBox="1"/>
          <p:nvPr/>
        </p:nvSpPr>
        <p:spPr>
          <a:xfrm>
            <a:off x="295683" y="4321232"/>
            <a:ext cx="1719930" cy="16360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accent1"/>
                </a:solidFill>
                <a:latin typeface="Space Grotesk" panose="020B0604020202020204" charset="0"/>
                <a:ea typeface="Roboto" panose="02000000000000000000" pitchFamily="2" charset="0"/>
              </a:rPr>
              <a:t>CYBERHEALTH CHECK</a:t>
            </a:r>
            <a:br>
              <a:rPr lang="en-US" b="1" dirty="0">
                <a:solidFill>
                  <a:schemeClr val="accent1"/>
                </a:solidFill>
                <a:latin typeface="Space Grotesk" panose="020B0604020202020204" charset="0"/>
                <a:ea typeface="Roboto" panose="02000000000000000000" pitchFamily="2" charset="0"/>
              </a:rPr>
            </a:b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pace Grotesk" panose="020B0604020202020204" charset="0"/>
                <a:ea typeface="Roboto" panose="02000000000000000000" pitchFamily="2" charset="0"/>
              </a:rPr>
              <a:t>Generates your cyberhealth score – like a credit score for your cyberhealth</a:t>
            </a:r>
          </a:p>
        </p:txBody>
      </p:sp>
      <p:sp>
        <p:nvSpPr>
          <p:cNvPr id="37" name="Footer Text">
            <a:extLst>
              <a:ext uri="{FF2B5EF4-FFF2-40B4-BE49-F238E27FC236}">
                <a16:creationId xmlns:a16="http://schemas.microsoft.com/office/drawing/2014/main" id="{9B999E3C-004D-00D1-8F7E-4C481893EF5C}"/>
              </a:ext>
            </a:extLst>
          </p:cNvPr>
          <p:cNvSpPr txBox="1"/>
          <p:nvPr/>
        </p:nvSpPr>
        <p:spPr>
          <a:xfrm>
            <a:off x="9149249" y="1128550"/>
            <a:ext cx="1417135" cy="2536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Space Grotesk" panose="020B0604020202020204" charset="0"/>
                <a:ea typeface="Roboto" panose="02000000000000000000" pitchFamily="2" charset="0"/>
              </a:rPr>
              <a:t>INCIDENT RESPONSE &amp; EXECUTIVE BRIEFING</a:t>
            </a:r>
            <a:r>
              <a:rPr lang="en-US" sz="1400" b="1" dirty="0">
                <a:solidFill>
                  <a:schemeClr val="accent5"/>
                </a:solidFill>
                <a:latin typeface="Space Grotesk" panose="020B0604020202020204" charset="0"/>
                <a:ea typeface="Roboto" panose="02000000000000000000" pitchFamily="2" charset="0"/>
              </a:rPr>
              <a:t> </a:t>
            </a:r>
            <a:br>
              <a:rPr lang="en-US" b="1" dirty="0">
                <a:solidFill>
                  <a:schemeClr val="accent3"/>
                </a:solidFill>
                <a:latin typeface="Space Grotesk" panose="020B0604020202020204" charset="0"/>
                <a:ea typeface="Roboto" panose="02000000000000000000" pitchFamily="2" charset="0"/>
              </a:rPr>
            </a:b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pace Grotesk" panose="020B0604020202020204" charset="0"/>
                <a:ea typeface="Roboto" panose="02000000000000000000" pitchFamily="2" charset="0"/>
              </a:rPr>
              <a:t>Crisis management &amp; ongoing briefings to your leadership team, key stakeholders or board members </a:t>
            </a:r>
          </a:p>
        </p:txBody>
      </p:sp>
      <p:sp>
        <p:nvSpPr>
          <p:cNvPr id="38" name="Footer Text">
            <a:extLst>
              <a:ext uri="{FF2B5EF4-FFF2-40B4-BE49-F238E27FC236}">
                <a16:creationId xmlns:a16="http://schemas.microsoft.com/office/drawing/2014/main" id="{C6AFA9A7-B3CA-99F9-E35D-16EB73D98EF2}"/>
              </a:ext>
            </a:extLst>
          </p:cNvPr>
          <p:cNvSpPr txBox="1"/>
          <p:nvPr/>
        </p:nvSpPr>
        <p:spPr>
          <a:xfrm>
            <a:off x="5596991" y="4445325"/>
            <a:ext cx="1282676" cy="16360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Space Grotesk" panose="020B0604020202020204" charset="0"/>
                <a:ea typeface="Roboto" panose="02000000000000000000" pitchFamily="2" charset="0"/>
              </a:rPr>
              <a:t>EXTERNAL SCANS</a:t>
            </a:r>
            <a:br>
              <a:rPr lang="en-US" b="1" dirty="0">
                <a:solidFill>
                  <a:schemeClr val="accent5"/>
                </a:solidFill>
                <a:latin typeface="Space Grotesk" panose="020B0604020202020204" charset="0"/>
                <a:ea typeface="Roboto" panose="02000000000000000000" pitchFamily="2" charset="0"/>
              </a:rPr>
            </a:b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pace Grotesk" panose="020B0604020202020204" charset="0"/>
                <a:ea typeface="Roboto" panose="02000000000000000000" pitchFamily="2" charset="0"/>
              </a:rPr>
              <a:t>Vulnerability and dark web scanning help keep you protected</a:t>
            </a:r>
          </a:p>
        </p:txBody>
      </p:sp>
      <p:sp>
        <p:nvSpPr>
          <p:cNvPr id="57" name="Footer Text">
            <a:extLst>
              <a:ext uri="{FF2B5EF4-FFF2-40B4-BE49-F238E27FC236}">
                <a16:creationId xmlns:a16="http://schemas.microsoft.com/office/drawing/2014/main" id="{275D88A9-F589-61F8-D53C-72605F7A239B}"/>
              </a:ext>
            </a:extLst>
          </p:cNvPr>
          <p:cNvSpPr txBox="1"/>
          <p:nvPr/>
        </p:nvSpPr>
        <p:spPr>
          <a:xfrm>
            <a:off x="1652625" y="1990597"/>
            <a:ext cx="1450159" cy="1726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accent2"/>
                </a:solidFill>
                <a:latin typeface="Space Grotesk" panose="020B0604020202020204" charset="0"/>
                <a:ea typeface="Roboto" panose="02000000000000000000" pitchFamily="2" charset="0"/>
              </a:rPr>
              <a:t>CYBERHEALTH PLAN</a:t>
            </a:r>
            <a:br>
              <a:rPr lang="en-US" b="1" dirty="0">
                <a:solidFill>
                  <a:schemeClr val="accent2"/>
                </a:solidFill>
                <a:latin typeface="Space Grotesk" panose="020B0604020202020204" charset="0"/>
                <a:ea typeface="Roboto" panose="02000000000000000000" pitchFamily="2" charset="0"/>
              </a:rPr>
            </a:b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pace Grotesk" panose="020B0604020202020204" charset="0"/>
                <a:ea typeface="Roboto" panose="02000000000000000000" pitchFamily="2" charset="0"/>
              </a:rPr>
              <a:t>A client customized plan to improve your cyberhealth score </a:t>
            </a:r>
          </a:p>
        </p:txBody>
      </p:sp>
      <p:pic>
        <p:nvPicPr>
          <p:cNvPr id="60" name="Graphic 59" descr="Board Of Directors with solid fill">
            <a:extLst>
              <a:ext uri="{FF2B5EF4-FFF2-40B4-BE49-F238E27FC236}">
                <a16:creationId xmlns:a16="http://schemas.microsoft.com/office/drawing/2014/main" id="{0C7C8ECB-90B8-7B6D-BCA7-39B8DA192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2220" y="5213526"/>
            <a:ext cx="661617" cy="661617"/>
          </a:xfrm>
          <a:prstGeom prst="rect">
            <a:avLst/>
          </a:prstGeom>
        </p:spPr>
      </p:pic>
      <p:pic>
        <p:nvPicPr>
          <p:cNvPr id="64" name="Graphic 63" descr="Clipboard Checked with solid fill">
            <a:extLst>
              <a:ext uri="{FF2B5EF4-FFF2-40B4-BE49-F238E27FC236}">
                <a16:creationId xmlns:a16="http://schemas.microsoft.com/office/drawing/2014/main" id="{B34E6742-85F8-F183-053D-2686A5FCD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2604" y="1970626"/>
            <a:ext cx="755780" cy="755780"/>
          </a:xfrm>
          <a:prstGeom prst="rect">
            <a:avLst/>
          </a:prstGeom>
        </p:spPr>
      </p:pic>
      <p:pic>
        <p:nvPicPr>
          <p:cNvPr id="66" name="Graphic 65" descr="Clock with solid fill">
            <a:extLst>
              <a:ext uri="{FF2B5EF4-FFF2-40B4-BE49-F238E27FC236}">
                <a16:creationId xmlns:a16="http://schemas.microsoft.com/office/drawing/2014/main" id="{17BEC6D1-2C66-58D7-76BF-9520A8ED97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83067" y="5728511"/>
            <a:ext cx="793101" cy="793101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B095EFC2-4272-DF46-761E-17B73D83B37A}"/>
              </a:ext>
            </a:extLst>
          </p:cNvPr>
          <p:cNvGrpSpPr/>
          <p:nvPr/>
        </p:nvGrpSpPr>
        <p:grpSpPr>
          <a:xfrm>
            <a:off x="8005180" y="3821108"/>
            <a:ext cx="1282677" cy="345398"/>
            <a:chOff x="4346988" y="3817195"/>
            <a:chExt cx="1775192" cy="345398"/>
          </a:xfrm>
          <a:solidFill>
            <a:schemeClr val="accent5"/>
          </a:solidFill>
        </p:grpSpPr>
        <p:sp>
          <p:nvSpPr>
            <p:cNvPr id="61" name="Freeform 584">
              <a:extLst>
                <a:ext uri="{FF2B5EF4-FFF2-40B4-BE49-F238E27FC236}">
                  <a16:creationId xmlns:a16="http://schemas.microsoft.com/office/drawing/2014/main" id="{4AD9EB8A-543C-F3E8-B21B-8E4F326C2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988" y="3817195"/>
              <a:ext cx="1775192" cy="345398"/>
            </a:xfrm>
            <a:custGeom>
              <a:avLst/>
              <a:gdLst>
                <a:gd name="T0" fmla="*/ 0 w 1358"/>
                <a:gd name="T1" fmla="*/ 0 h 299"/>
                <a:gd name="T2" fmla="*/ 1245 w 1358"/>
                <a:gd name="T3" fmla="*/ 0 h 299"/>
                <a:gd name="T4" fmla="*/ 1358 w 1358"/>
                <a:gd name="T5" fmla="*/ 146 h 299"/>
                <a:gd name="T6" fmla="*/ 1245 w 1358"/>
                <a:gd name="T7" fmla="*/ 299 h 299"/>
                <a:gd name="T8" fmla="*/ 0 w 1358"/>
                <a:gd name="T9" fmla="*/ 299 h 299"/>
                <a:gd name="T10" fmla="*/ 112 w 1358"/>
                <a:gd name="T11" fmla="*/ 156 h 299"/>
                <a:gd name="T12" fmla="*/ 0 w 1358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8" h="299">
                  <a:moveTo>
                    <a:pt x="0" y="0"/>
                  </a:moveTo>
                  <a:lnTo>
                    <a:pt x="1245" y="0"/>
                  </a:lnTo>
                  <a:lnTo>
                    <a:pt x="1358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2" y="1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AS NEEDED</a:t>
              </a:r>
            </a:p>
          </p:txBody>
        </p:sp>
        <p:sp>
          <p:nvSpPr>
            <p:cNvPr id="63" name="Freeform 585">
              <a:extLst>
                <a:ext uri="{FF2B5EF4-FFF2-40B4-BE49-F238E27FC236}">
                  <a16:creationId xmlns:a16="http://schemas.microsoft.com/office/drawing/2014/main" id="{B9C2C630-03DF-BBA6-8B09-3F13C60EC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199" y="3865549"/>
              <a:ext cx="966145" cy="250990"/>
            </a:xfrm>
            <a:custGeom>
              <a:avLst/>
              <a:gdLst>
                <a:gd name="T0" fmla="*/ 649 w 737"/>
                <a:gd name="T1" fmla="*/ 0 h 219"/>
                <a:gd name="T2" fmla="*/ 653 w 737"/>
                <a:gd name="T3" fmla="*/ 0 h 219"/>
                <a:gd name="T4" fmla="*/ 657 w 737"/>
                <a:gd name="T5" fmla="*/ 2 h 219"/>
                <a:gd name="T6" fmla="*/ 737 w 737"/>
                <a:gd name="T7" fmla="*/ 107 h 219"/>
                <a:gd name="T8" fmla="*/ 653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0 w 737"/>
                <a:gd name="T15" fmla="*/ 215 h 219"/>
                <a:gd name="T16" fmla="*/ 0 w 737"/>
                <a:gd name="T17" fmla="*/ 211 h 219"/>
                <a:gd name="T18" fmla="*/ 0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5 w 737"/>
                <a:gd name="T25" fmla="*/ 203 h 219"/>
                <a:gd name="T26" fmla="*/ 718 w 737"/>
                <a:gd name="T27" fmla="*/ 107 h 219"/>
                <a:gd name="T28" fmla="*/ 643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5 w 737"/>
                <a:gd name="T35" fmla="*/ 0 h 219"/>
                <a:gd name="T36" fmla="*/ 649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49" y="0"/>
                  </a:moveTo>
                  <a:lnTo>
                    <a:pt x="653" y="0"/>
                  </a:lnTo>
                  <a:lnTo>
                    <a:pt x="657" y="2"/>
                  </a:lnTo>
                  <a:lnTo>
                    <a:pt x="737" y="107"/>
                  </a:lnTo>
                  <a:lnTo>
                    <a:pt x="653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5" y="203"/>
                  </a:lnTo>
                  <a:lnTo>
                    <a:pt x="718" y="107"/>
                  </a:lnTo>
                  <a:lnTo>
                    <a:pt x="643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5" y="0"/>
                  </a:lnTo>
                  <a:lnTo>
                    <a:pt x="649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B0FFB62-DB49-AE24-598A-98451F922284}"/>
              </a:ext>
            </a:extLst>
          </p:cNvPr>
          <p:cNvGrpSpPr/>
          <p:nvPr/>
        </p:nvGrpSpPr>
        <p:grpSpPr>
          <a:xfrm>
            <a:off x="9247664" y="3822682"/>
            <a:ext cx="1282677" cy="345398"/>
            <a:chOff x="896099" y="3817195"/>
            <a:chExt cx="1777812" cy="345398"/>
          </a:xfrm>
        </p:grpSpPr>
        <p:sp>
          <p:nvSpPr>
            <p:cNvPr id="67" name="Freeform 472">
              <a:extLst>
                <a:ext uri="{FF2B5EF4-FFF2-40B4-BE49-F238E27FC236}">
                  <a16:creationId xmlns:a16="http://schemas.microsoft.com/office/drawing/2014/main" id="{14B52496-712E-6F83-B205-2848FB66F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099" y="3817195"/>
              <a:ext cx="1777812" cy="345398"/>
            </a:xfrm>
            <a:custGeom>
              <a:avLst/>
              <a:gdLst>
                <a:gd name="T0" fmla="*/ 0 w 1357"/>
                <a:gd name="T1" fmla="*/ 0 h 299"/>
                <a:gd name="T2" fmla="*/ 1245 w 1357"/>
                <a:gd name="T3" fmla="*/ 0 h 299"/>
                <a:gd name="T4" fmla="*/ 1357 w 1357"/>
                <a:gd name="T5" fmla="*/ 146 h 299"/>
                <a:gd name="T6" fmla="*/ 1245 w 1357"/>
                <a:gd name="T7" fmla="*/ 299 h 299"/>
                <a:gd name="T8" fmla="*/ 0 w 1357"/>
                <a:gd name="T9" fmla="*/ 299 h 299"/>
                <a:gd name="T10" fmla="*/ 112 w 1357"/>
                <a:gd name="T11" fmla="*/ 156 h 299"/>
                <a:gd name="T12" fmla="*/ 0 w 1357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7" h="299">
                  <a:moveTo>
                    <a:pt x="0" y="0"/>
                  </a:moveTo>
                  <a:lnTo>
                    <a:pt x="1245" y="0"/>
                  </a:lnTo>
                  <a:lnTo>
                    <a:pt x="1357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2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INITIAL &amp; ANNUAL</a:t>
              </a:r>
            </a:p>
          </p:txBody>
        </p:sp>
        <p:sp>
          <p:nvSpPr>
            <p:cNvPr id="68" name="Freeform 473">
              <a:extLst>
                <a:ext uri="{FF2B5EF4-FFF2-40B4-BE49-F238E27FC236}">
                  <a16:creationId xmlns:a16="http://schemas.microsoft.com/office/drawing/2014/main" id="{F3E1F855-4D1D-D3CC-B890-813FE3608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926" y="3865549"/>
              <a:ext cx="966145" cy="250990"/>
            </a:xfrm>
            <a:custGeom>
              <a:avLst/>
              <a:gdLst>
                <a:gd name="T0" fmla="*/ 648 w 737"/>
                <a:gd name="T1" fmla="*/ 0 h 219"/>
                <a:gd name="T2" fmla="*/ 652 w 737"/>
                <a:gd name="T3" fmla="*/ 0 h 219"/>
                <a:gd name="T4" fmla="*/ 656 w 737"/>
                <a:gd name="T5" fmla="*/ 2 h 219"/>
                <a:gd name="T6" fmla="*/ 737 w 737"/>
                <a:gd name="T7" fmla="*/ 107 h 219"/>
                <a:gd name="T8" fmla="*/ 652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0 w 737"/>
                <a:gd name="T15" fmla="*/ 215 h 219"/>
                <a:gd name="T16" fmla="*/ 0 w 737"/>
                <a:gd name="T17" fmla="*/ 211 h 219"/>
                <a:gd name="T18" fmla="*/ 0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4 w 737"/>
                <a:gd name="T25" fmla="*/ 203 h 219"/>
                <a:gd name="T26" fmla="*/ 717 w 737"/>
                <a:gd name="T27" fmla="*/ 107 h 219"/>
                <a:gd name="T28" fmla="*/ 643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4 w 737"/>
                <a:gd name="T35" fmla="*/ 0 h 219"/>
                <a:gd name="T36" fmla="*/ 648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48" y="0"/>
                  </a:moveTo>
                  <a:lnTo>
                    <a:pt x="652" y="0"/>
                  </a:lnTo>
                  <a:lnTo>
                    <a:pt x="656" y="2"/>
                  </a:lnTo>
                  <a:lnTo>
                    <a:pt x="737" y="107"/>
                  </a:lnTo>
                  <a:lnTo>
                    <a:pt x="652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4" y="203"/>
                  </a:lnTo>
                  <a:lnTo>
                    <a:pt x="717" y="107"/>
                  </a:lnTo>
                  <a:lnTo>
                    <a:pt x="643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4" y="0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2C2D718-D6F0-F6C0-4B8A-5402321CC250}"/>
              </a:ext>
            </a:extLst>
          </p:cNvPr>
          <p:cNvGrpSpPr/>
          <p:nvPr/>
        </p:nvGrpSpPr>
        <p:grpSpPr>
          <a:xfrm>
            <a:off x="10462264" y="3821108"/>
            <a:ext cx="1310561" cy="345398"/>
            <a:chOff x="2618925" y="3817195"/>
            <a:chExt cx="1780428" cy="345398"/>
          </a:xfrm>
          <a:solidFill>
            <a:schemeClr val="accent2"/>
          </a:solidFill>
        </p:grpSpPr>
        <p:sp>
          <p:nvSpPr>
            <p:cNvPr id="70" name="Freeform 360">
              <a:extLst>
                <a:ext uri="{FF2B5EF4-FFF2-40B4-BE49-F238E27FC236}">
                  <a16:creationId xmlns:a16="http://schemas.microsoft.com/office/drawing/2014/main" id="{E12F3514-3FF9-F923-E77F-0FBADEDC6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925" y="3817195"/>
              <a:ext cx="1780428" cy="345398"/>
            </a:xfrm>
            <a:custGeom>
              <a:avLst/>
              <a:gdLst>
                <a:gd name="T0" fmla="*/ 0 w 1359"/>
                <a:gd name="T1" fmla="*/ 0 h 299"/>
                <a:gd name="T2" fmla="*/ 1245 w 1359"/>
                <a:gd name="T3" fmla="*/ 0 h 299"/>
                <a:gd name="T4" fmla="*/ 1359 w 1359"/>
                <a:gd name="T5" fmla="*/ 146 h 299"/>
                <a:gd name="T6" fmla="*/ 1245 w 1359"/>
                <a:gd name="T7" fmla="*/ 299 h 299"/>
                <a:gd name="T8" fmla="*/ 0 w 1359"/>
                <a:gd name="T9" fmla="*/ 299 h 299"/>
                <a:gd name="T10" fmla="*/ 114 w 1359"/>
                <a:gd name="T11" fmla="*/ 156 h 299"/>
                <a:gd name="T12" fmla="*/ 0 w 1359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9" h="299">
                  <a:moveTo>
                    <a:pt x="0" y="0"/>
                  </a:moveTo>
                  <a:lnTo>
                    <a:pt x="1245" y="0"/>
                  </a:lnTo>
                  <a:lnTo>
                    <a:pt x="1359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4" y="1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ANNUAL</a:t>
              </a:r>
            </a:p>
          </p:txBody>
        </p:sp>
        <p:sp>
          <p:nvSpPr>
            <p:cNvPr id="71" name="Freeform 361">
              <a:extLst>
                <a:ext uri="{FF2B5EF4-FFF2-40B4-BE49-F238E27FC236}">
                  <a16:creationId xmlns:a16="http://schemas.microsoft.com/office/drawing/2014/main" id="{F51D64C0-4601-FB4A-ECEB-4E34D3E43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753" y="3865549"/>
              <a:ext cx="966145" cy="250990"/>
            </a:xfrm>
            <a:custGeom>
              <a:avLst/>
              <a:gdLst>
                <a:gd name="T0" fmla="*/ 651 w 737"/>
                <a:gd name="T1" fmla="*/ 0 h 219"/>
                <a:gd name="T2" fmla="*/ 655 w 737"/>
                <a:gd name="T3" fmla="*/ 0 h 219"/>
                <a:gd name="T4" fmla="*/ 656 w 737"/>
                <a:gd name="T5" fmla="*/ 2 h 219"/>
                <a:gd name="T6" fmla="*/ 737 w 737"/>
                <a:gd name="T7" fmla="*/ 107 h 219"/>
                <a:gd name="T8" fmla="*/ 655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2 w 737"/>
                <a:gd name="T15" fmla="*/ 215 h 219"/>
                <a:gd name="T16" fmla="*/ 0 w 737"/>
                <a:gd name="T17" fmla="*/ 211 h 219"/>
                <a:gd name="T18" fmla="*/ 2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7 w 737"/>
                <a:gd name="T25" fmla="*/ 203 h 219"/>
                <a:gd name="T26" fmla="*/ 718 w 737"/>
                <a:gd name="T27" fmla="*/ 107 h 219"/>
                <a:gd name="T28" fmla="*/ 645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7 w 737"/>
                <a:gd name="T35" fmla="*/ 0 h 219"/>
                <a:gd name="T36" fmla="*/ 651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51" y="0"/>
                  </a:moveTo>
                  <a:lnTo>
                    <a:pt x="655" y="0"/>
                  </a:lnTo>
                  <a:lnTo>
                    <a:pt x="656" y="2"/>
                  </a:lnTo>
                  <a:lnTo>
                    <a:pt x="737" y="107"/>
                  </a:lnTo>
                  <a:lnTo>
                    <a:pt x="655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2" y="215"/>
                  </a:lnTo>
                  <a:lnTo>
                    <a:pt x="0" y="211"/>
                  </a:lnTo>
                  <a:lnTo>
                    <a:pt x="2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7" y="203"/>
                  </a:lnTo>
                  <a:lnTo>
                    <a:pt x="718" y="107"/>
                  </a:lnTo>
                  <a:lnTo>
                    <a:pt x="645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7" y="0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305FCFF-B0E3-AEAF-0FAC-440EB3934884}"/>
              </a:ext>
            </a:extLst>
          </p:cNvPr>
          <p:cNvGrpSpPr/>
          <p:nvPr/>
        </p:nvGrpSpPr>
        <p:grpSpPr>
          <a:xfrm>
            <a:off x="5511245" y="3825585"/>
            <a:ext cx="1282677" cy="345398"/>
            <a:chOff x="896099" y="3817195"/>
            <a:chExt cx="1777812" cy="345398"/>
          </a:xfrm>
        </p:grpSpPr>
        <p:sp>
          <p:nvSpPr>
            <p:cNvPr id="91" name="Freeform 472">
              <a:extLst>
                <a:ext uri="{FF2B5EF4-FFF2-40B4-BE49-F238E27FC236}">
                  <a16:creationId xmlns:a16="http://schemas.microsoft.com/office/drawing/2014/main" id="{4528C6D8-EE46-3A13-A0CB-7F0B79FD6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099" y="3817195"/>
              <a:ext cx="1777812" cy="345398"/>
            </a:xfrm>
            <a:custGeom>
              <a:avLst/>
              <a:gdLst>
                <a:gd name="T0" fmla="*/ 0 w 1357"/>
                <a:gd name="T1" fmla="*/ 0 h 299"/>
                <a:gd name="T2" fmla="*/ 1245 w 1357"/>
                <a:gd name="T3" fmla="*/ 0 h 299"/>
                <a:gd name="T4" fmla="*/ 1357 w 1357"/>
                <a:gd name="T5" fmla="*/ 146 h 299"/>
                <a:gd name="T6" fmla="*/ 1245 w 1357"/>
                <a:gd name="T7" fmla="*/ 299 h 299"/>
                <a:gd name="T8" fmla="*/ 0 w 1357"/>
                <a:gd name="T9" fmla="*/ 299 h 299"/>
                <a:gd name="T10" fmla="*/ 112 w 1357"/>
                <a:gd name="T11" fmla="*/ 156 h 299"/>
                <a:gd name="T12" fmla="*/ 0 w 1357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7" h="299">
                  <a:moveTo>
                    <a:pt x="0" y="0"/>
                  </a:moveTo>
                  <a:lnTo>
                    <a:pt x="1245" y="0"/>
                  </a:lnTo>
                  <a:lnTo>
                    <a:pt x="1357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2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PERSISTENT</a:t>
              </a:r>
            </a:p>
          </p:txBody>
        </p:sp>
        <p:sp>
          <p:nvSpPr>
            <p:cNvPr id="92" name="Freeform 473">
              <a:extLst>
                <a:ext uri="{FF2B5EF4-FFF2-40B4-BE49-F238E27FC236}">
                  <a16:creationId xmlns:a16="http://schemas.microsoft.com/office/drawing/2014/main" id="{C2A84E26-0AE7-E216-0AFD-27094236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926" y="3865549"/>
              <a:ext cx="966145" cy="250990"/>
            </a:xfrm>
            <a:custGeom>
              <a:avLst/>
              <a:gdLst>
                <a:gd name="T0" fmla="*/ 648 w 737"/>
                <a:gd name="T1" fmla="*/ 0 h 219"/>
                <a:gd name="T2" fmla="*/ 652 w 737"/>
                <a:gd name="T3" fmla="*/ 0 h 219"/>
                <a:gd name="T4" fmla="*/ 656 w 737"/>
                <a:gd name="T5" fmla="*/ 2 h 219"/>
                <a:gd name="T6" fmla="*/ 737 w 737"/>
                <a:gd name="T7" fmla="*/ 107 h 219"/>
                <a:gd name="T8" fmla="*/ 652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0 w 737"/>
                <a:gd name="T15" fmla="*/ 215 h 219"/>
                <a:gd name="T16" fmla="*/ 0 w 737"/>
                <a:gd name="T17" fmla="*/ 211 h 219"/>
                <a:gd name="T18" fmla="*/ 0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4 w 737"/>
                <a:gd name="T25" fmla="*/ 203 h 219"/>
                <a:gd name="T26" fmla="*/ 717 w 737"/>
                <a:gd name="T27" fmla="*/ 107 h 219"/>
                <a:gd name="T28" fmla="*/ 643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4 w 737"/>
                <a:gd name="T35" fmla="*/ 0 h 219"/>
                <a:gd name="T36" fmla="*/ 648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48" y="0"/>
                  </a:moveTo>
                  <a:lnTo>
                    <a:pt x="652" y="0"/>
                  </a:lnTo>
                  <a:lnTo>
                    <a:pt x="656" y="2"/>
                  </a:lnTo>
                  <a:lnTo>
                    <a:pt x="737" y="107"/>
                  </a:lnTo>
                  <a:lnTo>
                    <a:pt x="652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4" y="203"/>
                  </a:lnTo>
                  <a:lnTo>
                    <a:pt x="717" y="107"/>
                  </a:lnTo>
                  <a:lnTo>
                    <a:pt x="643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4" y="0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D5B1005-5DE2-6B27-5EAC-A85539697BC4}"/>
              </a:ext>
            </a:extLst>
          </p:cNvPr>
          <p:cNvGrpSpPr/>
          <p:nvPr/>
        </p:nvGrpSpPr>
        <p:grpSpPr>
          <a:xfrm>
            <a:off x="4257203" y="3822598"/>
            <a:ext cx="1282677" cy="345398"/>
            <a:chOff x="4346988" y="3817195"/>
            <a:chExt cx="1775192" cy="345398"/>
          </a:xfrm>
          <a:solidFill>
            <a:schemeClr val="accent5"/>
          </a:solidFill>
        </p:grpSpPr>
        <p:sp>
          <p:nvSpPr>
            <p:cNvPr id="94" name="Freeform 584">
              <a:extLst>
                <a:ext uri="{FF2B5EF4-FFF2-40B4-BE49-F238E27FC236}">
                  <a16:creationId xmlns:a16="http://schemas.microsoft.com/office/drawing/2014/main" id="{D51E7C23-A209-F81F-0B5A-44FFEEC23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988" y="3817195"/>
              <a:ext cx="1775192" cy="345398"/>
            </a:xfrm>
            <a:custGeom>
              <a:avLst/>
              <a:gdLst>
                <a:gd name="T0" fmla="*/ 0 w 1358"/>
                <a:gd name="T1" fmla="*/ 0 h 299"/>
                <a:gd name="T2" fmla="*/ 1245 w 1358"/>
                <a:gd name="T3" fmla="*/ 0 h 299"/>
                <a:gd name="T4" fmla="*/ 1358 w 1358"/>
                <a:gd name="T5" fmla="*/ 146 h 299"/>
                <a:gd name="T6" fmla="*/ 1245 w 1358"/>
                <a:gd name="T7" fmla="*/ 299 h 299"/>
                <a:gd name="T8" fmla="*/ 0 w 1358"/>
                <a:gd name="T9" fmla="*/ 299 h 299"/>
                <a:gd name="T10" fmla="*/ 112 w 1358"/>
                <a:gd name="T11" fmla="*/ 156 h 299"/>
                <a:gd name="T12" fmla="*/ 0 w 1358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8" h="299">
                  <a:moveTo>
                    <a:pt x="0" y="0"/>
                  </a:moveTo>
                  <a:lnTo>
                    <a:pt x="1245" y="0"/>
                  </a:lnTo>
                  <a:lnTo>
                    <a:pt x="1358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2" y="1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BI-MONTHLY</a:t>
              </a:r>
            </a:p>
          </p:txBody>
        </p:sp>
        <p:sp>
          <p:nvSpPr>
            <p:cNvPr id="95" name="Freeform 585">
              <a:extLst>
                <a:ext uri="{FF2B5EF4-FFF2-40B4-BE49-F238E27FC236}">
                  <a16:creationId xmlns:a16="http://schemas.microsoft.com/office/drawing/2014/main" id="{4983D286-2D11-CA1D-8135-F905A9383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199" y="3865549"/>
              <a:ext cx="966145" cy="250990"/>
            </a:xfrm>
            <a:custGeom>
              <a:avLst/>
              <a:gdLst>
                <a:gd name="T0" fmla="*/ 649 w 737"/>
                <a:gd name="T1" fmla="*/ 0 h 219"/>
                <a:gd name="T2" fmla="*/ 653 w 737"/>
                <a:gd name="T3" fmla="*/ 0 h 219"/>
                <a:gd name="T4" fmla="*/ 657 w 737"/>
                <a:gd name="T5" fmla="*/ 2 h 219"/>
                <a:gd name="T6" fmla="*/ 737 w 737"/>
                <a:gd name="T7" fmla="*/ 107 h 219"/>
                <a:gd name="T8" fmla="*/ 653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0 w 737"/>
                <a:gd name="T15" fmla="*/ 215 h 219"/>
                <a:gd name="T16" fmla="*/ 0 w 737"/>
                <a:gd name="T17" fmla="*/ 211 h 219"/>
                <a:gd name="T18" fmla="*/ 0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5 w 737"/>
                <a:gd name="T25" fmla="*/ 203 h 219"/>
                <a:gd name="T26" fmla="*/ 718 w 737"/>
                <a:gd name="T27" fmla="*/ 107 h 219"/>
                <a:gd name="T28" fmla="*/ 643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5 w 737"/>
                <a:gd name="T35" fmla="*/ 0 h 219"/>
                <a:gd name="T36" fmla="*/ 649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49" y="0"/>
                  </a:moveTo>
                  <a:lnTo>
                    <a:pt x="653" y="0"/>
                  </a:lnTo>
                  <a:lnTo>
                    <a:pt x="657" y="2"/>
                  </a:lnTo>
                  <a:lnTo>
                    <a:pt x="737" y="107"/>
                  </a:lnTo>
                  <a:lnTo>
                    <a:pt x="653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5" y="203"/>
                  </a:lnTo>
                  <a:lnTo>
                    <a:pt x="718" y="107"/>
                  </a:lnTo>
                  <a:lnTo>
                    <a:pt x="643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5" y="0"/>
                  </a:lnTo>
                  <a:lnTo>
                    <a:pt x="649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0BD16A9-8975-F00C-1108-93E2344333E8}"/>
              </a:ext>
            </a:extLst>
          </p:cNvPr>
          <p:cNvGrpSpPr/>
          <p:nvPr/>
        </p:nvGrpSpPr>
        <p:grpSpPr>
          <a:xfrm>
            <a:off x="1751585" y="3821108"/>
            <a:ext cx="1282677" cy="345398"/>
            <a:chOff x="896099" y="3817195"/>
            <a:chExt cx="1777812" cy="345398"/>
          </a:xfrm>
        </p:grpSpPr>
        <p:sp>
          <p:nvSpPr>
            <p:cNvPr id="98" name="Freeform 472">
              <a:extLst>
                <a:ext uri="{FF2B5EF4-FFF2-40B4-BE49-F238E27FC236}">
                  <a16:creationId xmlns:a16="http://schemas.microsoft.com/office/drawing/2014/main" id="{BE2EE141-A849-8013-C3BC-D14D9741C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099" y="3817195"/>
              <a:ext cx="1777812" cy="345398"/>
            </a:xfrm>
            <a:custGeom>
              <a:avLst/>
              <a:gdLst>
                <a:gd name="T0" fmla="*/ 0 w 1357"/>
                <a:gd name="T1" fmla="*/ 0 h 299"/>
                <a:gd name="T2" fmla="*/ 1245 w 1357"/>
                <a:gd name="T3" fmla="*/ 0 h 299"/>
                <a:gd name="T4" fmla="*/ 1357 w 1357"/>
                <a:gd name="T5" fmla="*/ 146 h 299"/>
                <a:gd name="T6" fmla="*/ 1245 w 1357"/>
                <a:gd name="T7" fmla="*/ 299 h 299"/>
                <a:gd name="T8" fmla="*/ 0 w 1357"/>
                <a:gd name="T9" fmla="*/ 299 h 299"/>
                <a:gd name="T10" fmla="*/ 112 w 1357"/>
                <a:gd name="T11" fmla="*/ 156 h 299"/>
                <a:gd name="T12" fmla="*/ 0 w 1357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7" h="299">
                  <a:moveTo>
                    <a:pt x="0" y="0"/>
                  </a:moveTo>
                  <a:lnTo>
                    <a:pt x="1245" y="0"/>
                  </a:lnTo>
                  <a:lnTo>
                    <a:pt x="1357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2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INITIAL &amp; PERIODIC </a:t>
              </a:r>
            </a:p>
          </p:txBody>
        </p:sp>
        <p:sp>
          <p:nvSpPr>
            <p:cNvPr id="99" name="Freeform 473">
              <a:extLst>
                <a:ext uri="{FF2B5EF4-FFF2-40B4-BE49-F238E27FC236}">
                  <a16:creationId xmlns:a16="http://schemas.microsoft.com/office/drawing/2014/main" id="{93D30C1F-B92E-676E-6001-AA2EE1722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926" y="3865549"/>
              <a:ext cx="966145" cy="250990"/>
            </a:xfrm>
            <a:custGeom>
              <a:avLst/>
              <a:gdLst>
                <a:gd name="T0" fmla="*/ 648 w 737"/>
                <a:gd name="T1" fmla="*/ 0 h 219"/>
                <a:gd name="T2" fmla="*/ 652 w 737"/>
                <a:gd name="T3" fmla="*/ 0 h 219"/>
                <a:gd name="T4" fmla="*/ 656 w 737"/>
                <a:gd name="T5" fmla="*/ 2 h 219"/>
                <a:gd name="T6" fmla="*/ 737 w 737"/>
                <a:gd name="T7" fmla="*/ 107 h 219"/>
                <a:gd name="T8" fmla="*/ 652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0 w 737"/>
                <a:gd name="T15" fmla="*/ 215 h 219"/>
                <a:gd name="T16" fmla="*/ 0 w 737"/>
                <a:gd name="T17" fmla="*/ 211 h 219"/>
                <a:gd name="T18" fmla="*/ 0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4 w 737"/>
                <a:gd name="T25" fmla="*/ 203 h 219"/>
                <a:gd name="T26" fmla="*/ 717 w 737"/>
                <a:gd name="T27" fmla="*/ 107 h 219"/>
                <a:gd name="T28" fmla="*/ 643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4 w 737"/>
                <a:gd name="T35" fmla="*/ 0 h 219"/>
                <a:gd name="T36" fmla="*/ 648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48" y="0"/>
                  </a:moveTo>
                  <a:lnTo>
                    <a:pt x="652" y="0"/>
                  </a:lnTo>
                  <a:lnTo>
                    <a:pt x="656" y="2"/>
                  </a:lnTo>
                  <a:lnTo>
                    <a:pt x="737" y="107"/>
                  </a:lnTo>
                  <a:lnTo>
                    <a:pt x="652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4" y="203"/>
                  </a:lnTo>
                  <a:lnTo>
                    <a:pt x="717" y="107"/>
                  </a:lnTo>
                  <a:lnTo>
                    <a:pt x="643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4" y="0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D493CB6-7FFA-2D9D-A084-A3244F3AE445}"/>
              </a:ext>
            </a:extLst>
          </p:cNvPr>
          <p:cNvGrpSpPr/>
          <p:nvPr/>
        </p:nvGrpSpPr>
        <p:grpSpPr>
          <a:xfrm>
            <a:off x="514310" y="3821108"/>
            <a:ext cx="1282677" cy="345398"/>
            <a:chOff x="4346988" y="3817195"/>
            <a:chExt cx="1775192" cy="345398"/>
          </a:xfrm>
          <a:solidFill>
            <a:schemeClr val="accent5"/>
          </a:solidFill>
        </p:grpSpPr>
        <p:sp>
          <p:nvSpPr>
            <p:cNvPr id="101" name="Freeform 584">
              <a:extLst>
                <a:ext uri="{FF2B5EF4-FFF2-40B4-BE49-F238E27FC236}">
                  <a16:creationId xmlns:a16="http://schemas.microsoft.com/office/drawing/2014/main" id="{DB4A708A-B741-9D1B-789F-8A968AAD8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988" y="3817195"/>
              <a:ext cx="1775192" cy="345398"/>
            </a:xfrm>
            <a:custGeom>
              <a:avLst/>
              <a:gdLst>
                <a:gd name="T0" fmla="*/ 0 w 1358"/>
                <a:gd name="T1" fmla="*/ 0 h 299"/>
                <a:gd name="T2" fmla="*/ 1245 w 1358"/>
                <a:gd name="T3" fmla="*/ 0 h 299"/>
                <a:gd name="T4" fmla="*/ 1358 w 1358"/>
                <a:gd name="T5" fmla="*/ 146 h 299"/>
                <a:gd name="T6" fmla="*/ 1245 w 1358"/>
                <a:gd name="T7" fmla="*/ 299 h 299"/>
                <a:gd name="T8" fmla="*/ 0 w 1358"/>
                <a:gd name="T9" fmla="*/ 299 h 299"/>
                <a:gd name="T10" fmla="*/ 112 w 1358"/>
                <a:gd name="T11" fmla="*/ 156 h 299"/>
                <a:gd name="T12" fmla="*/ 0 w 1358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8" h="299">
                  <a:moveTo>
                    <a:pt x="0" y="0"/>
                  </a:moveTo>
                  <a:lnTo>
                    <a:pt x="1245" y="0"/>
                  </a:lnTo>
                  <a:lnTo>
                    <a:pt x="1358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2" y="1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INITIAL &amp; PERIODIC</a:t>
              </a:r>
            </a:p>
          </p:txBody>
        </p:sp>
        <p:sp>
          <p:nvSpPr>
            <p:cNvPr id="102" name="Freeform 585">
              <a:extLst>
                <a:ext uri="{FF2B5EF4-FFF2-40B4-BE49-F238E27FC236}">
                  <a16:creationId xmlns:a16="http://schemas.microsoft.com/office/drawing/2014/main" id="{E004B031-98B7-AC69-77AA-20FE1119F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199" y="3865549"/>
              <a:ext cx="966145" cy="250990"/>
            </a:xfrm>
            <a:custGeom>
              <a:avLst/>
              <a:gdLst>
                <a:gd name="T0" fmla="*/ 649 w 737"/>
                <a:gd name="T1" fmla="*/ 0 h 219"/>
                <a:gd name="T2" fmla="*/ 653 w 737"/>
                <a:gd name="T3" fmla="*/ 0 h 219"/>
                <a:gd name="T4" fmla="*/ 657 w 737"/>
                <a:gd name="T5" fmla="*/ 2 h 219"/>
                <a:gd name="T6" fmla="*/ 737 w 737"/>
                <a:gd name="T7" fmla="*/ 107 h 219"/>
                <a:gd name="T8" fmla="*/ 653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0 w 737"/>
                <a:gd name="T15" fmla="*/ 215 h 219"/>
                <a:gd name="T16" fmla="*/ 0 w 737"/>
                <a:gd name="T17" fmla="*/ 211 h 219"/>
                <a:gd name="T18" fmla="*/ 0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5 w 737"/>
                <a:gd name="T25" fmla="*/ 203 h 219"/>
                <a:gd name="T26" fmla="*/ 718 w 737"/>
                <a:gd name="T27" fmla="*/ 107 h 219"/>
                <a:gd name="T28" fmla="*/ 643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5 w 737"/>
                <a:gd name="T35" fmla="*/ 0 h 219"/>
                <a:gd name="T36" fmla="*/ 649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49" y="0"/>
                  </a:moveTo>
                  <a:lnTo>
                    <a:pt x="653" y="0"/>
                  </a:lnTo>
                  <a:lnTo>
                    <a:pt x="657" y="2"/>
                  </a:lnTo>
                  <a:lnTo>
                    <a:pt x="737" y="107"/>
                  </a:lnTo>
                  <a:lnTo>
                    <a:pt x="653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5" y="203"/>
                  </a:lnTo>
                  <a:lnTo>
                    <a:pt x="718" y="107"/>
                  </a:lnTo>
                  <a:lnTo>
                    <a:pt x="643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5" y="0"/>
                  </a:lnTo>
                  <a:lnTo>
                    <a:pt x="649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332056E-B5D1-2500-284C-0866CF49A49E}"/>
              </a:ext>
            </a:extLst>
          </p:cNvPr>
          <p:cNvCxnSpPr>
            <a:cxnSpLocks/>
          </p:cNvCxnSpPr>
          <p:nvPr/>
        </p:nvCxnSpPr>
        <p:spPr>
          <a:xfrm>
            <a:off x="3634200" y="2412534"/>
            <a:ext cx="0" cy="125679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ooter Text">
            <a:extLst>
              <a:ext uri="{FF2B5EF4-FFF2-40B4-BE49-F238E27FC236}">
                <a16:creationId xmlns:a16="http://schemas.microsoft.com/office/drawing/2014/main" id="{7C1A6C12-72AA-E0CD-EF68-17C7432F3D85}"/>
              </a:ext>
            </a:extLst>
          </p:cNvPr>
          <p:cNvSpPr txBox="1"/>
          <p:nvPr/>
        </p:nvSpPr>
        <p:spPr>
          <a:xfrm>
            <a:off x="2873452" y="4491492"/>
            <a:ext cx="1522381" cy="131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accent2"/>
                </a:solidFill>
                <a:latin typeface="Space Grotesk" panose="020B0604020202020204" charset="0"/>
                <a:ea typeface="Roboto" panose="02000000000000000000" pitchFamily="2" charset="0"/>
              </a:rPr>
              <a:t>CYBER POLICY</a:t>
            </a:r>
            <a:br>
              <a:rPr lang="en-US" b="1" dirty="0">
                <a:solidFill>
                  <a:schemeClr val="accent3"/>
                </a:solidFill>
                <a:latin typeface="Space Grotesk" panose="020B0604020202020204" charset="0"/>
                <a:ea typeface="Roboto" panose="02000000000000000000" pitchFamily="2" charset="0"/>
              </a:rPr>
            </a:b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pace Grotesk" panose="020B0604020202020204" charset="0"/>
                <a:ea typeface="Roboto" panose="02000000000000000000" pitchFamily="2" charset="0"/>
              </a:rPr>
              <a:t>A policy library to ensure you are following best practices 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95F0769-6A3C-6E57-05E2-117C949B705E}"/>
              </a:ext>
            </a:extLst>
          </p:cNvPr>
          <p:cNvGrpSpPr/>
          <p:nvPr/>
        </p:nvGrpSpPr>
        <p:grpSpPr>
          <a:xfrm>
            <a:off x="2999935" y="3818121"/>
            <a:ext cx="1310561" cy="345398"/>
            <a:chOff x="2618925" y="3817195"/>
            <a:chExt cx="1780428" cy="345398"/>
          </a:xfrm>
          <a:solidFill>
            <a:schemeClr val="accent2"/>
          </a:solidFill>
        </p:grpSpPr>
        <p:sp>
          <p:nvSpPr>
            <p:cNvPr id="111" name="Freeform 360">
              <a:extLst>
                <a:ext uri="{FF2B5EF4-FFF2-40B4-BE49-F238E27FC236}">
                  <a16:creationId xmlns:a16="http://schemas.microsoft.com/office/drawing/2014/main" id="{9BF99CA3-8AA8-74A0-F846-827B9FE11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925" y="3817195"/>
              <a:ext cx="1780428" cy="345398"/>
            </a:xfrm>
            <a:custGeom>
              <a:avLst/>
              <a:gdLst>
                <a:gd name="T0" fmla="*/ 0 w 1359"/>
                <a:gd name="T1" fmla="*/ 0 h 299"/>
                <a:gd name="T2" fmla="*/ 1245 w 1359"/>
                <a:gd name="T3" fmla="*/ 0 h 299"/>
                <a:gd name="T4" fmla="*/ 1359 w 1359"/>
                <a:gd name="T5" fmla="*/ 146 h 299"/>
                <a:gd name="T6" fmla="*/ 1245 w 1359"/>
                <a:gd name="T7" fmla="*/ 299 h 299"/>
                <a:gd name="T8" fmla="*/ 0 w 1359"/>
                <a:gd name="T9" fmla="*/ 299 h 299"/>
                <a:gd name="T10" fmla="*/ 114 w 1359"/>
                <a:gd name="T11" fmla="*/ 156 h 299"/>
                <a:gd name="T12" fmla="*/ 0 w 1359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9" h="299">
                  <a:moveTo>
                    <a:pt x="0" y="0"/>
                  </a:moveTo>
                  <a:lnTo>
                    <a:pt x="1245" y="0"/>
                  </a:lnTo>
                  <a:lnTo>
                    <a:pt x="1359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4" y="1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INITIAL &amp; PERIODIC</a:t>
              </a:r>
            </a:p>
          </p:txBody>
        </p:sp>
        <p:sp>
          <p:nvSpPr>
            <p:cNvPr id="112" name="Freeform 361">
              <a:extLst>
                <a:ext uri="{FF2B5EF4-FFF2-40B4-BE49-F238E27FC236}">
                  <a16:creationId xmlns:a16="http://schemas.microsoft.com/office/drawing/2014/main" id="{8452F51C-50A4-C41B-3482-8CD4A489A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753" y="3865549"/>
              <a:ext cx="966145" cy="250990"/>
            </a:xfrm>
            <a:custGeom>
              <a:avLst/>
              <a:gdLst>
                <a:gd name="T0" fmla="*/ 651 w 737"/>
                <a:gd name="T1" fmla="*/ 0 h 219"/>
                <a:gd name="T2" fmla="*/ 655 w 737"/>
                <a:gd name="T3" fmla="*/ 0 h 219"/>
                <a:gd name="T4" fmla="*/ 656 w 737"/>
                <a:gd name="T5" fmla="*/ 2 h 219"/>
                <a:gd name="T6" fmla="*/ 737 w 737"/>
                <a:gd name="T7" fmla="*/ 107 h 219"/>
                <a:gd name="T8" fmla="*/ 655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2 w 737"/>
                <a:gd name="T15" fmla="*/ 215 h 219"/>
                <a:gd name="T16" fmla="*/ 0 w 737"/>
                <a:gd name="T17" fmla="*/ 211 h 219"/>
                <a:gd name="T18" fmla="*/ 2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7 w 737"/>
                <a:gd name="T25" fmla="*/ 203 h 219"/>
                <a:gd name="T26" fmla="*/ 718 w 737"/>
                <a:gd name="T27" fmla="*/ 107 h 219"/>
                <a:gd name="T28" fmla="*/ 645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7 w 737"/>
                <a:gd name="T35" fmla="*/ 0 h 219"/>
                <a:gd name="T36" fmla="*/ 651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51" y="0"/>
                  </a:moveTo>
                  <a:lnTo>
                    <a:pt x="655" y="0"/>
                  </a:lnTo>
                  <a:lnTo>
                    <a:pt x="656" y="2"/>
                  </a:lnTo>
                  <a:lnTo>
                    <a:pt x="737" y="107"/>
                  </a:lnTo>
                  <a:lnTo>
                    <a:pt x="655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2" y="215"/>
                  </a:lnTo>
                  <a:lnTo>
                    <a:pt x="0" y="211"/>
                  </a:lnTo>
                  <a:lnTo>
                    <a:pt x="2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7" y="203"/>
                  </a:lnTo>
                  <a:lnTo>
                    <a:pt x="718" y="107"/>
                  </a:lnTo>
                  <a:lnTo>
                    <a:pt x="645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7" y="0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5290D1F3-06DA-F393-B8F7-771D35A0A68B}"/>
              </a:ext>
            </a:extLst>
          </p:cNvPr>
          <p:cNvSpPr/>
          <p:nvPr/>
        </p:nvSpPr>
        <p:spPr>
          <a:xfrm>
            <a:off x="4455812" y="5082955"/>
            <a:ext cx="924163" cy="903653"/>
          </a:xfrm>
          <a:prstGeom prst="ellipse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CB8FCB7-BA5D-DC0F-F04D-821AAE128891}"/>
              </a:ext>
            </a:extLst>
          </p:cNvPr>
          <p:cNvSpPr/>
          <p:nvPr/>
        </p:nvSpPr>
        <p:spPr>
          <a:xfrm>
            <a:off x="5669750" y="1905817"/>
            <a:ext cx="924163" cy="903653"/>
          </a:xfrm>
          <a:prstGeom prst="ellipse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0BE0AD4-1EC5-5D9E-BFB8-40F3870CAE4F}"/>
              </a:ext>
            </a:extLst>
          </p:cNvPr>
          <p:cNvCxnSpPr/>
          <p:nvPr/>
        </p:nvCxnSpPr>
        <p:spPr>
          <a:xfrm>
            <a:off x="6152583" y="2924382"/>
            <a:ext cx="0" cy="6502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3B23634-69FF-32AF-95B4-AEB2A510E555}"/>
              </a:ext>
            </a:extLst>
          </p:cNvPr>
          <p:cNvGrpSpPr/>
          <p:nvPr/>
        </p:nvGrpSpPr>
        <p:grpSpPr>
          <a:xfrm>
            <a:off x="6744271" y="3818121"/>
            <a:ext cx="1310561" cy="345398"/>
            <a:chOff x="2618925" y="3817195"/>
            <a:chExt cx="1780428" cy="345398"/>
          </a:xfrm>
          <a:solidFill>
            <a:schemeClr val="accent2"/>
          </a:solidFill>
        </p:grpSpPr>
        <p:sp>
          <p:nvSpPr>
            <p:cNvPr id="118" name="Freeform 360">
              <a:extLst>
                <a:ext uri="{FF2B5EF4-FFF2-40B4-BE49-F238E27FC236}">
                  <a16:creationId xmlns:a16="http://schemas.microsoft.com/office/drawing/2014/main" id="{04AD9701-3507-6044-84BB-2A61EC5C9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925" y="3817195"/>
              <a:ext cx="1780428" cy="345398"/>
            </a:xfrm>
            <a:custGeom>
              <a:avLst/>
              <a:gdLst>
                <a:gd name="T0" fmla="*/ 0 w 1359"/>
                <a:gd name="T1" fmla="*/ 0 h 299"/>
                <a:gd name="T2" fmla="*/ 1245 w 1359"/>
                <a:gd name="T3" fmla="*/ 0 h 299"/>
                <a:gd name="T4" fmla="*/ 1359 w 1359"/>
                <a:gd name="T5" fmla="*/ 146 h 299"/>
                <a:gd name="T6" fmla="*/ 1245 w 1359"/>
                <a:gd name="T7" fmla="*/ 299 h 299"/>
                <a:gd name="T8" fmla="*/ 0 w 1359"/>
                <a:gd name="T9" fmla="*/ 299 h 299"/>
                <a:gd name="T10" fmla="*/ 114 w 1359"/>
                <a:gd name="T11" fmla="*/ 156 h 299"/>
                <a:gd name="T12" fmla="*/ 0 w 1359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9" h="299">
                  <a:moveTo>
                    <a:pt x="0" y="0"/>
                  </a:moveTo>
                  <a:lnTo>
                    <a:pt x="1245" y="0"/>
                  </a:lnTo>
                  <a:lnTo>
                    <a:pt x="1359" y="146"/>
                  </a:lnTo>
                  <a:lnTo>
                    <a:pt x="1245" y="299"/>
                  </a:lnTo>
                  <a:lnTo>
                    <a:pt x="0" y="299"/>
                  </a:lnTo>
                  <a:lnTo>
                    <a:pt x="114" y="1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Space Grotesk" panose="020B0604020202020204" charset="0"/>
                  <a:ea typeface="Roboto" panose="02000000000000000000" pitchFamily="2" charset="0"/>
                </a:rPr>
                <a:t>PERSISTENT &amp; WEEKLY</a:t>
              </a:r>
            </a:p>
          </p:txBody>
        </p:sp>
        <p:sp>
          <p:nvSpPr>
            <p:cNvPr id="119" name="Freeform 361">
              <a:extLst>
                <a:ext uri="{FF2B5EF4-FFF2-40B4-BE49-F238E27FC236}">
                  <a16:creationId xmlns:a16="http://schemas.microsoft.com/office/drawing/2014/main" id="{1D9000F9-DCFE-D49D-7143-B8DD72ED2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753" y="3865549"/>
              <a:ext cx="966145" cy="250990"/>
            </a:xfrm>
            <a:custGeom>
              <a:avLst/>
              <a:gdLst>
                <a:gd name="T0" fmla="*/ 651 w 737"/>
                <a:gd name="T1" fmla="*/ 0 h 219"/>
                <a:gd name="T2" fmla="*/ 655 w 737"/>
                <a:gd name="T3" fmla="*/ 0 h 219"/>
                <a:gd name="T4" fmla="*/ 656 w 737"/>
                <a:gd name="T5" fmla="*/ 2 h 219"/>
                <a:gd name="T6" fmla="*/ 737 w 737"/>
                <a:gd name="T7" fmla="*/ 107 h 219"/>
                <a:gd name="T8" fmla="*/ 655 w 737"/>
                <a:gd name="T9" fmla="*/ 219 h 219"/>
                <a:gd name="T10" fmla="*/ 8 w 737"/>
                <a:gd name="T11" fmla="*/ 219 h 219"/>
                <a:gd name="T12" fmla="*/ 4 w 737"/>
                <a:gd name="T13" fmla="*/ 217 h 219"/>
                <a:gd name="T14" fmla="*/ 2 w 737"/>
                <a:gd name="T15" fmla="*/ 215 h 219"/>
                <a:gd name="T16" fmla="*/ 0 w 737"/>
                <a:gd name="T17" fmla="*/ 211 h 219"/>
                <a:gd name="T18" fmla="*/ 2 w 737"/>
                <a:gd name="T19" fmla="*/ 207 h 219"/>
                <a:gd name="T20" fmla="*/ 4 w 737"/>
                <a:gd name="T21" fmla="*/ 203 h 219"/>
                <a:gd name="T22" fmla="*/ 8 w 737"/>
                <a:gd name="T23" fmla="*/ 203 h 219"/>
                <a:gd name="T24" fmla="*/ 647 w 737"/>
                <a:gd name="T25" fmla="*/ 203 h 219"/>
                <a:gd name="T26" fmla="*/ 718 w 737"/>
                <a:gd name="T27" fmla="*/ 107 h 219"/>
                <a:gd name="T28" fmla="*/ 645 w 737"/>
                <a:gd name="T29" fmla="*/ 12 h 219"/>
                <a:gd name="T30" fmla="*/ 643 w 737"/>
                <a:gd name="T31" fmla="*/ 8 h 219"/>
                <a:gd name="T32" fmla="*/ 643 w 737"/>
                <a:gd name="T33" fmla="*/ 4 h 219"/>
                <a:gd name="T34" fmla="*/ 647 w 737"/>
                <a:gd name="T35" fmla="*/ 0 h 219"/>
                <a:gd name="T36" fmla="*/ 651 w 737"/>
                <a:gd name="T3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7" h="219">
                  <a:moveTo>
                    <a:pt x="651" y="0"/>
                  </a:moveTo>
                  <a:lnTo>
                    <a:pt x="655" y="0"/>
                  </a:lnTo>
                  <a:lnTo>
                    <a:pt x="656" y="2"/>
                  </a:lnTo>
                  <a:lnTo>
                    <a:pt x="737" y="107"/>
                  </a:lnTo>
                  <a:lnTo>
                    <a:pt x="655" y="219"/>
                  </a:lnTo>
                  <a:lnTo>
                    <a:pt x="8" y="219"/>
                  </a:lnTo>
                  <a:lnTo>
                    <a:pt x="4" y="217"/>
                  </a:lnTo>
                  <a:lnTo>
                    <a:pt x="2" y="215"/>
                  </a:lnTo>
                  <a:lnTo>
                    <a:pt x="0" y="211"/>
                  </a:lnTo>
                  <a:lnTo>
                    <a:pt x="2" y="207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647" y="203"/>
                  </a:lnTo>
                  <a:lnTo>
                    <a:pt x="718" y="107"/>
                  </a:lnTo>
                  <a:lnTo>
                    <a:pt x="645" y="12"/>
                  </a:lnTo>
                  <a:lnTo>
                    <a:pt x="643" y="8"/>
                  </a:lnTo>
                  <a:lnTo>
                    <a:pt x="643" y="4"/>
                  </a:lnTo>
                  <a:lnTo>
                    <a:pt x="647" y="0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Space Grotesk" panose="020B0604020202020204" charset="0"/>
              </a:endParaRPr>
            </a:p>
          </p:txBody>
        </p: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id="{B1309D42-6EAD-8F11-4FE8-8E87DF8E160D}"/>
              </a:ext>
            </a:extLst>
          </p:cNvPr>
          <p:cNvSpPr/>
          <p:nvPr/>
        </p:nvSpPr>
        <p:spPr>
          <a:xfrm>
            <a:off x="8184436" y="1453990"/>
            <a:ext cx="924163" cy="903653"/>
          </a:xfrm>
          <a:prstGeom prst="ellipse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pace Grotesk" panose="020B0604020202020204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AB33802-65B1-DECE-0DA2-633424C5249B}"/>
              </a:ext>
            </a:extLst>
          </p:cNvPr>
          <p:cNvCxnSpPr>
            <a:cxnSpLocks/>
          </p:cNvCxnSpPr>
          <p:nvPr/>
        </p:nvCxnSpPr>
        <p:spPr>
          <a:xfrm flipV="1">
            <a:off x="8666506" y="2476115"/>
            <a:ext cx="0" cy="119321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ooter Text">
            <a:extLst>
              <a:ext uri="{FF2B5EF4-FFF2-40B4-BE49-F238E27FC236}">
                <a16:creationId xmlns:a16="http://schemas.microsoft.com/office/drawing/2014/main" id="{805A55BC-F042-8A8D-9B1D-39066F28537D}"/>
              </a:ext>
            </a:extLst>
          </p:cNvPr>
          <p:cNvSpPr txBox="1"/>
          <p:nvPr/>
        </p:nvSpPr>
        <p:spPr>
          <a:xfrm>
            <a:off x="8126860" y="4445325"/>
            <a:ext cx="1141063" cy="1566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accent2"/>
                </a:solidFill>
                <a:latin typeface="Space Grotesk" panose="020B0604020202020204" charset="0"/>
                <a:ea typeface="Roboto" panose="02000000000000000000" pitchFamily="2" charset="0"/>
              </a:rPr>
              <a:t>ALERTS</a:t>
            </a:r>
          </a:p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pace Grotesk" panose="020B0604020202020204" charset="0"/>
                <a:ea typeface="Roboto" panose="02000000000000000000" pitchFamily="2" charset="0"/>
              </a:rPr>
              <a:t>Proactive outreach for emerging threats – tailored to your systems 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681D74A-D11E-8D3D-0E61-2BA73C7DEF0F}"/>
              </a:ext>
            </a:extLst>
          </p:cNvPr>
          <p:cNvCxnSpPr/>
          <p:nvPr/>
        </p:nvCxnSpPr>
        <p:spPr>
          <a:xfrm>
            <a:off x="9883030" y="4287934"/>
            <a:ext cx="0" cy="65024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ooter Text">
            <a:extLst>
              <a:ext uri="{FF2B5EF4-FFF2-40B4-BE49-F238E27FC236}">
                <a16:creationId xmlns:a16="http://schemas.microsoft.com/office/drawing/2014/main" id="{401ADF95-A910-35E8-2125-4710477FB7B4}"/>
              </a:ext>
            </a:extLst>
          </p:cNvPr>
          <p:cNvSpPr txBox="1"/>
          <p:nvPr/>
        </p:nvSpPr>
        <p:spPr>
          <a:xfrm>
            <a:off x="4179724" y="2098046"/>
            <a:ext cx="1417786" cy="1566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Space Grotesk" panose="020B0604020202020204" charset="0"/>
                <a:ea typeface="Roboto" panose="02000000000000000000" pitchFamily="2" charset="0"/>
              </a:rPr>
              <a:t>TRAINING</a:t>
            </a:r>
            <a:r>
              <a:rPr lang="en-US" sz="1400" b="1" dirty="0">
                <a:solidFill>
                  <a:schemeClr val="accent5"/>
                </a:solidFill>
                <a:latin typeface="Space Grotesk" panose="020B0604020202020204" charset="0"/>
                <a:ea typeface="Roboto" panose="02000000000000000000" pitchFamily="2" charset="0"/>
              </a:rPr>
              <a:t> </a:t>
            </a:r>
            <a:br>
              <a:rPr lang="en-US" b="1" dirty="0">
                <a:solidFill>
                  <a:schemeClr val="accent3"/>
                </a:solidFill>
                <a:latin typeface="Space Grotesk" panose="020B0604020202020204" charset="0"/>
                <a:ea typeface="Roboto" panose="02000000000000000000" pitchFamily="2" charset="0"/>
              </a:rPr>
            </a:b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pace Grotesk" panose="020B0604020202020204" charset="0"/>
                <a:ea typeface="Roboto" panose="02000000000000000000" pitchFamily="2" charset="0"/>
              </a:rPr>
              <a:t>Awareness, policy &amp; phishing training help your employees become a first line of defense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F9983C1-E7CC-762E-7AE4-4423D15C7A39}"/>
              </a:ext>
            </a:extLst>
          </p:cNvPr>
          <p:cNvCxnSpPr/>
          <p:nvPr/>
        </p:nvCxnSpPr>
        <p:spPr>
          <a:xfrm>
            <a:off x="11174929" y="2948602"/>
            <a:ext cx="0" cy="6502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Footer Text">
            <a:extLst>
              <a:ext uri="{FF2B5EF4-FFF2-40B4-BE49-F238E27FC236}">
                <a16:creationId xmlns:a16="http://schemas.microsoft.com/office/drawing/2014/main" id="{B7D721D5-A9FB-FF76-DABE-00A4B1426D5A}"/>
              </a:ext>
            </a:extLst>
          </p:cNvPr>
          <p:cNvSpPr txBox="1"/>
          <p:nvPr/>
        </p:nvSpPr>
        <p:spPr>
          <a:xfrm>
            <a:off x="10475583" y="4315404"/>
            <a:ext cx="1397939" cy="13821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70C0"/>
                </a:solidFill>
                <a:latin typeface="Space Grotesk" panose="020B0604020202020204" charset="0"/>
                <a:ea typeface="Roboto" panose="02000000000000000000" pitchFamily="2" charset="0"/>
              </a:rPr>
              <a:t>INSURANCE ASSISTANCE</a:t>
            </a:r>
            <a:br>
              <a:rPr lang="en-US" b="1" dirty="0">
                <a:solidFill>
                  <a:schemeClr val="accent3"/>
                </a:solidFill>
                <a:latin typeface="Space Grotesk" panose="020B0604020202020204" charset="0"/>
                <a:ea typeface="Roboto" panose="02000000000000000000" pitchFamily="2" charset="0"/>
              </a:rPr>
            </a:b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Space Grotesk" panose="020B0604020202020204" charset="0"/>
                <a:ea typeface="Roboto" panose="02000000000000000000" pitchFamily="2" charset="0"/>
              </a:rPr>
              <a:t>The help you need to  obtain cybersecurity Insurance </a:t>
            </a:r>
          </a:p>
        </p:txBody>
      </p:sp>
      <p:pic>
        <p:nvPicPr>
          <p:cNvPr id="9" name="Graphic 8" descr="Warning with solid fill">
            <a:extLst>
              <a:ext uri="{FF2B5EF4-FFF2-40B4-BE49-F238E27FC236}">
                <a16:creationId xmlns:a16="http://schemas.microsoft.com/office/drawing/2014/main" id="{B1E2DE16-BC2F-300E-13A8-71FEFD0956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4041" y="1547900"/>
            <a:ext cx="655042" cy="655042"/>
          </a:xfrm>
          <a:prstGeom prst="rect">
            <a:avLst/>
          </a:prstGeom>
        </p:spPr>
      </p:pic>
      <p:pic>
        <p:nvPicPr>
          <p:cNvPr id="26" name="Graphic 25" descr="Teacher with solid fill">
            <a:extLst>
              <a:ext uri="{FF2B5EF4-FFF2-40B4-BE49-F238E27FC236}">
                <a16:creationId xmlns:a16="http://schemas.microsoft.com/office/drawing/2014/main" id="{AC65E9A0-066D-1A2E-B089-E2C9544503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21045" y="5133654"/>
            <a:ext cx="778960" cy="778960"/>
          </a:xfrm>
          <a:prstGeom prst="rect">
            <a:avLst/>
          </a:prstGeom>
        </p:spPr>
      </p:pic>
      <p:pic>
        <p:nvPicPr>
          <p:cNvPr id="28" name="Graphic 27" descr="Qr Code outline">
            <a:extLst>
              <a:ext uri="{FF2B5EF4-FFF2-40B4-BE49-F238E27FC236}">
                <a16:creationId xmlns:a16="http://schemas.microsoft.com/office/drawing/2014/main" id="{380B199C-272C-30A0-FAC5-89FD8AE867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71972" y="2002023"/>
            <a:ext cx="705726" cy="705726"/>
          </a:xfrm>
          <a:prstGeom prst="rect">
            <a:avLst/>
          </a:prstGeom>
        </p:spPr>
      </p:pic>
      <p:pic>
        <p:nvPicPr>
          <p:cNvPr id="135" name="Graphic 134" descr="Document with solid fill">
            <a:extLst>
              <a:ext uri="{FF2B5EF4-FFF2-40B4-BE49-F238E27FC236}">
                <a16:creationId xmlns:a16="http://schemas.microsoft.com/office/drawing/2014/main" id="{C28E5C4B-4725-FB3A-0165-9697E4A7D3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256735" y="1472386"/>
            <a:ext cx="770212" cy="770212"/>
          </a:xfrm>
          <a:prstGeom prst="rect">
            <a:avLst/>
          </a:prstGeom>
        </p:spPr>
      </p:pic>
      <p:pic>
        <p:nvPicPr>
          <p:cNvPr id="137" name="Graphic 136" descr="Boardroom with solid fill">
            <a:extLst>
              <a:ext uri="{FF2B5EF4-FFF2-40B4-BE49-F238E27FC236}">
                <a16:creationId xmlns:a16="http://schemas.microsoft.com/office/drawing/2014/main" id="{27C80BFA-96F4-F65E-A6CE-854BE210ED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763136" y="1945478"/>
            <a:ext cx="794924" cy="794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269569-6389-95D9-425B-4CFAEDFD9D46}"/>
              </a:ext>
            </a:extLst>
          </p:cNvPr>
          <p:cNvSpPr txBox="1"/>
          <p:nvPr/>
        </p:nvSpPr>
        <p:spPr>
          <a:xfrm>
            <a:off x="1558103" y="178048"/>
            <a:ext cx="9806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SensCy’s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Hybrid Solution – People and Technology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1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2E4A19-0B8D-1CD2-1547-D3B94F6C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317" y="4566863"/>
            <a:ext cx="2857500" cy="2143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03784-D6F5-1F4A-9EDC-A632170B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12271"/>
            <a:ext cx="9850794" cy="71029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Summary: Small Organizations Need Help!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24857-8EAD-CE4E-8F01-07C0D62D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1" y="1445079"/>
            <a:ext cx="9429750" cy="47423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Cybersecurity is the #1 overall risk in the business world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Cybersecurity threats are continually growing with no end in sight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The vast SMO market of 6 million is significantly underserved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Proper cybersecurity protection requires an active cyberhealth culture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A hybrid solution for SMOs is key. Technology-only solutions are inadequate. People using plain language are needed.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Utilize a trusted party watching over cybersecurity on a full-time basis</a:t>
            </a:r>
          </a:p>
          <a:p>
            <a:endParaRPr lang="en-US" dirty="0"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5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6888A5-01DB-034F-8A02-BA71A6207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1035" y="3749449"/>
            <a:ext cx="9077779" cy="150018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2A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Trusted Guide to Sensible Cyber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2A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Small and Medium-Sized Organizations</a:t>
            </a:r>
            <a:endParaRPr lang="en-US" dirty="0">
              <a:solidFill>
                <a:srgbClr val="002A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2FA385D-D77B-44F1-BC30-697CC379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180" y="2274872"/>
            <a:ext cx="4405993" cy="5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9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onitor, stage, indoor, scene&#10;&#10;Description automatically generated">
            <a:extLst>
              <a:ext uri="{FF2B5EF4-FFF2-40B4-BE49-F238E27FC236}">
                <a16:creationId xmlns:a16="http://schemas.microsoft.com/office/drawing/2014/main" id="{161BE3A8-96A5-DF77-4BE1-867E14B7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726" y="930726"/>
            <a:ext cx="5927274" cy="5927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FF37C3-F1B7-6C4F-BC20-6DF36C77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9" y="212274"/>
            <a:ext cx="10597243" cy="710290"/>
          </a:xfrm>
        </p:spPr>
        <p:txBody>
          <a:bodyPr>
            <a:norm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Huge, Underserved Market with Fast Growing Need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A4808-29B5-1340-B512-98CAD0EB6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46" y="1419808"/>
            <a:ext cx="5497429" cy="512948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There are </a:t>
            </a:r>
            <a:r>
              <a:rPr lang="en-US" sz="2400" dirty="0">
                <a:solidFill>
                  <a:schemeClr val="accent2"/>
                </a:solidFill>
                <a:latin typeface="Roboto" panose="02000000000000000000" pitchFamily="2" charset="0"/>
                <a:cs typeface="Space Grotesk" pitchFamily="2" charset="0"/>
              </a:rPr>
              <a:t>6 million </a:t>
            </a: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Small and Medium- sized Organizations (SMOs) in the U.S.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2"/>
                </a:solidFill>
                <a:latin typeface="Roboto" panose="02000000000000000000" pitchFamily="2" charset="0"/>
                <a:cs typeface="Space Grotesk" pitchFamily="2" charset="0"/>
              </a:rPr>
              <a:t>43% </a:t>
            </a: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of cybersecurity attacks target small businesses.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2"/>
                </a:solidFill>
                <a:latin typeface="Roboto" panose="02000000000000000000" pitchFamily="2" charset="0"/>
                <a:cs typeface="Space Grotesk" pitchFamily="2" charset="0"/>
              </a:rPr>
              <a:t>424% </a:t>
            </a: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increase in new small business cybersecurity breaches last year.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2"/>
                </a:solidFill>
                <a:latin typeface="Roboto" panose="02000000000000000000" pitchFamily="2" charset="0"/>
                <a:cs typeface="Space Grotesk" pitchFamily="2" charset="0"/>
              </a:rPr>
              <a:t>47% </a:t>
            </a:r>
            <a:r>
              <a:rPr lang="en-US" sz="2400" dirty="0">
                <a:latin typeface="Roboto" panose="02000000000000000000" pitchFamily="2" charset="0"/>
                <a:cs typeface="Space Grotesk" pitchFamily="2" charset="0"/>
              </a:rPr>
              <a:t>of small businesses say they have no understanding of how to protect themselves.</a:t>
            </a:r>
            <a:endParaRPr lang="en-US" sz="2400" dirty="0">
              <a:solidFill>
                <a:schemeClr val="accent2"/>
              </a:solidFill>
              <a:latin typeface="Roboto" panose="02000000000000000000" pitchFamily="2" charset="0"/>
              <a:cs typeface="Space Grotes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D5740-A78C-59CD-4AA0-38A51E5A2B7C}"/>
              </a:ext>
            </a:extLst>
          </p:cNvPr>
          <p:cNvSpPr/>
          <p:nvPr/>
        </p:nvSpPr>
        <p:spPr>
          <a:xfrm>
            <a:off x="6264726" y="967811"/>
            <a:ext cx="5927274" cy="5853104"/>
          </a:xfrm>
          <a:prstGeom prst="rect">
            <a:avLst/>
          </a:prstGeom>
          <a:solidFill>
            <a:srgbClr val="021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CD994-70E2-E08A-3C6B-BF820E88CFE9}"/>
              </a:ext>
            </a:extLst>
          </p:cNvPr>
          <p:cNvSpPr txBox="1"/>
          <p:nvPr/>
        </p:nvSpPr>
        <p:spPr>
          <a:xfrm>
            <a:off x="7018215" y="2616615"/>
            <a:ext cx="4681416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pace Grotesk" pitchFamily="2" charset="0"/>
              </a:rPr>
              <a:t>The Future:  </a:t>
            </a:r>
          </a:p>
          <a:p>
            <a:pPr algn="ctr">
              <a:spcAft>
                <a:spcPts val="1200"/>
              </a:spcAft>
            </a:pPr>
            <a:r>
              <a:rPr lang="en-US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pace Grotesk" pitchFamily="2" charset="0"/>
              </a:rPr>
              <a:t>Cybersecurity Attacks 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pace Grotesk" pitchFamily="2" charset="0"/>
              </a:rPr>
              <a:t>are only going to grow in number and sophistication.</a:t>
            </a:r>
          </a:p>
        </p:txBody>
      </p:sp>
    </p:spTree>
    <p:extLst>
      <p:ext uri="{BB962C8B-B14F-4D97-AF65-F5344CB8AC3E}">
        <p14:creationId xmlns:p14="http://schemas.microsoft.com/office/powerpoint/2010/main" val="376434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C744C0-8A2C-4C49-BAF6-4378812290BA}"/>
              </a:ext>
            </a:extLst>
          </p:cNvPr>
          <p:cNvSpPr txBox="1"/>
          <p:nvPr/>
        </p:nvSpPr>
        <p:spPr>
          <a:xfrm>
            <a:off x="4230306" y="3609366"/>
            <a:ext cx="1315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Virus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1C6F7-1861-494B-A9AD-D3A25C4B8BD3}"/>
              </a:ext>
            </a:extLst>
          </p:cNvPr>
          <p:cNvSpPr txBox="1"/>
          <p:nvPr/>
        </p:nvSpPr>
        <p:spPr>
          <a:xfrm>
            <a:off x="5240201" y="1233300"/>
            <a:ext cx="939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MFA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EE328-9C9A-1847-BC29-0538FABEF77C}"/>
              </a:ext>
            </a:extLst>
          </p:cNvPr>
          <p:cNvSpPr txBox="1"/>
          <p:nvPr/>
        </p:nvSpPr>
        <p:spPr>
          <a:xfrm>
            <a:off x="5460071" y="1612393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VPN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A893D-F822-2E4E-B4CD-A38925448769}"/>
              </a:ext>
            </a:extLst>
          </p:cNvPr>
          <p:cNvSpPr txBox="1"/>
          <p:nvPr/>
        </p:nvSpPr>
        <p:spPr>
          <a:xfrm>
            <a:off x="2772346" y="1579806"/>
            <a:ext cx="2831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Social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2947C-DAC4-8D49-AC58-975C129B580D}"/>
              </a:ext>
            </a:extLst>
          </p:cNvPr>
          <p:cNvSpPr txBox="1"/>
          <p:nvPr/>
        </p:nvSpPr>
        <p:spPr>
          <a:xfrm>
            <a:off x="2514347" y="2758238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Spear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Phishing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CB9B94-9110-EE49-B904-BF4D73AD762A}"/>
              </a:ext>
            </a:extLst>
          </p:cNvPr>
          <p:cNvSpPr txBox="1"/>
          <p:nvPr/>
        </p:nvSpPr>
        <p:spPr>
          <a:xfrm>
            <a:off x="7277681" y="4074607"/>
            <a:ext cx="1654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Malware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CCAB1-AD5D-0E43-AE30-ABE3E2A747E7}"/>
              </a:ext>
            </a:extLst>
          </p:cNvPr>
          <p:cNvSpPr txBox="1"/>
          <p:nvPr/>
        </p:nvSpPr>
        <p:spPr>
          <a:xfrm>
            <a:off x="5308898" y="1992776"/>
            <a:ext cx="130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Patches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E709AA-1701-6D48-B30A-B8EE8991C333}"/>
              </a:ext>
            </a:extLst>
          </p:cNvPr>
          <p:cNvSpPr txBox="1"/>
          <p:nvPr/>
        </p:nvSpPr>
        <p:spPr>
          <a:xfrm>
            <a:off x="5291906" y="2384709"/>
            <a:ext cx="131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Endpoint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2C4809-DB5F-8E46-BDF9-0C9A26DD7E6F}"/>
              </a:ext>
            </a:extLst>
          </p:cNvPr>
          <p:cNvSpPr txBox="1"/>
          <p:nvPr/>
        </p:nvSpPr>
        <p:spPr>
          <a:xfrm>
            <a:off x="4524636" y="1256952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Wi-Fi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18039E-58A8-E042-9122-33B7E0AE5F50}"/>
              </a:ext>
            </a:extLst>
          </p:cNvPr>
          <p:cNvSpPr txBox="1"/>
          <p:nvPr/>
        </p:nvSpPr>
        <p:spPr>
          <a:xfrm>
            <a:off x="6491288" y="2811252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Ransomware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6F161E-3B30-BE4A-A64C-F2965EBB16F2}"/>
              </a:ext>
            </a:extLst>
          </p:cNvPr>
          <p:cNvSpPr txBox="1"/>
          <p:nvPr/>
        </p:nvSpPr>
        <p:spPr>
          <a:xfrm>
            <a:off x="7436568" y="3493017"/>
            <a:ext cx="1089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Worm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E74BF5-9B92-D949-83DA-2F126DF43178}"/>
              </a:ext>
            </a:extLst>
          </p:cNvPr>
          <p:cNvSpPr txBox="1"/>
          <p:nvPr/>
        </p:nvSpPr>
        <p:spPr>
          <a:xfrm>
            <a:off x="6737044" y="3828963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Solar Winds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BD33B1-7E5D-EA48-B7BB-D84FC3D83CD9}"/>
              </a:ext>
            </a:extLst>
          </p:cNvPr>
          <p:cNvSpPr txBox="1"/>
          <p:nvPr/>
        </p:nvSpPr>
        <p:spPr>
          <a:xfrm>
            <a:off x="5460071" y="3252007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Backup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B0AD02-332C-5642-80A2-7AF4AE656899}"/>
              </a:ext>
            </a:extLst>
          </p:cNvPr>
          <p:cNvSpPr txBox="1"/>
          <p:nvPr/>
        </p:nvSpPr>
        <p:spPr>
          <a:xfrm>
            <a:off x="5375988" y="3703951"/>
            <a:ext cx="136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Password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785D9-2AED-D14E-89A5-5D636CD6FE03}"/>
              </a:ext>
            </a:extLst>
          </p:cNvPr>
          <p:cNvSpPr txBox="1"/>
          <p:nvPr/>
        </p:nvSpPr>
        <p:spPr>
          <a:xfrm>
            <a:off x="5375988" y="4073283"/>
            <a:ext cx="2061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Remote Access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35E753-66E8-F74E-BB4B-6F50EBA54445}"/>
              </a:ext>
            </a:extLst>
          </p:cNvPr>
          <p:cNvSpPr txBox="1"/>
          <p:nvPr/>
        </p:nvSpPr>
        <p:spPr>
          <a:xfrm>
            <a:off x="5460071" y="4523758"/>
            <a:ext cx="3137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Disaster Recovery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ADC4ED-46B6-9347-B7ED-FB4A3C13DDB1}"/>
              </a:ext>
            </a:extLst>
          </p:cNvPr>
          <p:cNvSpPr txBox="1"/>
          <p:nvPr/>
        </p:nvSpPr>
        <p:spPr>
          <a:xfrm>
            <a:off x="3397156" y="4931132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Log4j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4F1197-9473-A344-8216-4884DC67BD6B}"/>
              </a:ext>
            </a:extLst>
          </p:cNvPr>
          <p:cNvSpPr txBox="1"/>
          <p:nvPr/>
        </p:nvSpPr>
        <p:spPr>
          <a:xfrm>
            <a:off x="5460071" y="4975703"/>
            <a:ext cx="1757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Encryption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013FB-87D9-4140-A47E-D579259E4CE5}"/>
              </a:ext>
            </a:extLst>
          </p:cNvPr>
          <p:cNvSpPr txBox="1"/>
          <p:nvPr/>
        </p:nvSpPr>
        <p:spPr>
          <a:xfrm>
            <a:off x="3135848" y="2339069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Breach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71305B-CA17-4448-8CDB-18756833F395}"/>
              </a:ext>
            </a:extLst>
          </p:cNvPr>
          <p:cNvSpPr txBox="1"/>
          <p:nvPr/>
        </p:nvSpPr>
        <p:spPr>
          <a:xfrm>
            <a:off x="6464872" y="1877394"/>
            <a:ext cx="1315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Firewall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A53202-1656-9749-8AF6-D55939E6884B}"/>
              </a:ext>
            </a:extLst>
          </p:cNvPr>
          <p:cNvSpPr txBox="1"/>
          <p:nvPr/>
        </p:nvSpPr>
        <p:spPr>
          <a:xfrm>
            <a:off x="4190013" y="2272441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Cloud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831A3E-1D35-CB4C-9C37-A43E9E263ED8}"/>
              </a:ext>
            </a:extLst>
          </p:cNvPr>
          <p:cNvSpPr txBox="1"/>
          <p:nvPr/>
        </p:nvSpPr>
        <p:spPr>
          <a:xfrm>
            <a:off x="7521466" y="2485626"/>
            <a:ext cx="170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IP Address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ADE8C-D1EC-E549-ABED-E4D31F40A175}"/>
              </a:ext>
            </a:extLst>
          </p:cNvPr>
          <p:cNvSpPr txBox="1"/>
          <p:nvPr/>
        </p:nvSpPr>
        <p:spPr>
          <a:xfrm>
            <a:off x="3127035" y="4599046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Exploit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9D408B-5943-9C4E-BDDE-8B845A02D863}"/>
              </a:ext>
            </a:extLst>
          </p:cNvPr>
          <p:cNvSpPr txBox="1"/>
          <p:nvPr/>
        </p:nvSpPr>
        <p:spPr>
          <a:xfrm>
            <a:off x="7108668" y="5005010"/>
            <a:ext cx="174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Trojan</a:t>
            </a:r>
            <a:r>
              <a:rPr lang="en-US" dirty="0"/>
              <a:t> </a:t>
            </a:r>
            <a:r>
              <a:rPr lang="en-US" sz="2400" dirty="0">
                <a:solidFill>
                  <a:srgbClr val="7030A0"/>
                </a:solidFill>
              </a:rPr>
              <a:t>Horse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C33BCC-5F34-4942-B6DE-5BA668021473}"/>
              </a:ext>
            </a:extLst>
          </p:cNvPr>
          <p:cNvSpPr txBox="1"/>
          <p:nvPr/>
        </p:nvSpPr>
        <p:spPr>
          <a:xfrm>
            <a:off x="6512731" y="2546932"/>
            <a:ext cx="1032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Botnet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F40407-889B-4549-973A-35917331F0C7}"/>
              </a:ext>
            </a:extLst>
          </p:cNvPr>
          <p:cNvSpPr txBox="1"/>
          <p:nvPr/>
        </p:nvSpPr>
        <p:spPr>
          <a:xfrm>
            <a:off x="3286242" y="3366195"/>
            <a:ext cx="1247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Spyware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29875C-4991-1145-B3E0-0A028D8FD9CD}"/>
              </a:ext>
            </a:extLst>
          </p:cNvPr>
          <p:cNvSpPr txBox="1"/>
          <p:nvPr/>
        </p:nvSpPr>
        <p:spPr>
          <a:xfrm>
            <a:off x="4420065" y="3392021"/>
            <a:ext cx="1084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Rootkit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53A257-F025-2648-B103-38385CADE3AF}"/>
              </a:ext>
            </a:extLst>
          </p:cNvPr>
          <p:cNvSpPr txBox="1"/>
          <p:nvPr/>
        </p:nvSpPr>
        <p:spPr>
          <a:xfrm>
            <a:off x="4355617" y="275729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DDoS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D41FC5-9BB9-0942-B2B3-1228B751D79A}"/>
              </a:ext>
            </a:extLst>
          </p:cNvPr>
          <p:cNvSpPr txBox="1"/>
          <p:nvPr/>
        </p:nvSpPr>
        <p:spPr>
          <a:xfrm>
            <a:off x="6615488" y="3609366"/>
            <a:ext cx="876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BYOD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F7225B-FA68-DB4D-B698-BFA8048DDA6C}"/>
              </a:ext>
            </a:extLst>
          </p:cNvPr>
          <p:cNvSpPr txBox="1"/>
          <p:nvPr/>
        </p:nvSpPr>
        <p:spPr>
          <a:xfrm>
            <a:off x="6179304" y="1573188"/>
            <a:ext cx="219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Penetration Testing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205836-59B8-1343-ACEE-919E08839488}"/>
              </a:ext>
            </a:extLst>
          </p:cNvPr>
          <p:cNvSpPr txBox="1"/>
          <p:nvPr/>
        </p:nvSpPr>
        <p:spPr>
          <a:xfrm>
            <a:off x="6511162" y="2243890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Clickjacking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2A2C9C-FB3F-5F43-9D30-CE72740AD1C8}"/>
              </a:ext>
            </a:extLst>
          </p:cNvPr>
          <p:cNvSpPr txBox="1"/>
          <p:nvPr/>
        </p:nvSpPr>
        <p:spPr>
          <a:xfrm>
            <a:off x="6760315" y="3122697"/>
            <a:ext cx="1748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Deepfake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A1E2FA-41C7-8445-97B4-7678E78F6AF5}"/>
              </a:ext>
            </a:extLst>
          </p:cNvPr>
          <p:cNvSpPr txBox="1"/>
          <p:nvPr/>
        </p:nvSpPr>
        <p:spPr>
          <a:xfrm>
            <a:off x="4229027" y="4984099"/>
            <a:ext cx="133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Black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Hat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A29889-2B33-C443-A66C-0445C79D95ED}"/>
              </a:ext>
            </a:extLst>
          </p:cNvPr>
          <p:cNvSpPr txBox="1"/>
          <p:nvPr/>
        </p:nvSpPr>
        <p:spPr>
          <a:xfrm>
            <a:off x="3652509" y="3093258"/>
            <a:ext cx="19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Authenticator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4A5B83-5B02-164A-9B41-752D182D7908}"/>
              </a:ext>
            </a:extLst>
          </p:cNvPr>
          <p:cNvSpPr txBox="1"/>
          <p:nvPr/>
        </p:nvSpPr>
        <p:spPr>
          <a:xfrm>
            <a:off x="4162896" y="4579102"/>
            <a:ext cx="141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Keylogger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69EA2E3-6FE9-E241-8F82-A3026DFD5048}"/>
              </a:ext>
            </a:extLst>
          </p:cNvPr>
          <p:cNvSpPr txBox="1"/>
          <p:nvPr/>
        </p:nvSpPr>
        <p:spPr>
          <a:xfrm>
            <a:off x="7817531" y="2062895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PII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ECC8CE-CD83-6841-BA63-0145742C109B}"/>
              </a:ext>
            </a:extLst>
          </p:cNvPr>
          <p:cNvSpPr txBox="1"/>
          <p:nvPr/>
        </p:nvSpPr>
        <p:spPr>
          <a:xfrm>
            <a:off x="2878690" y="1260527"/>
            <a:ext cx="176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Vulnerability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886DEB-59BA-9941-96B2-700C69E88C84}"/>
              </a:ext>
            </a:extLst>
          </p:cNvPr>
          <p:cNvSpPr txBox="1"/>
          <p:nvPr/>
        </p:nvSpPr>
        <p:spPr>
          <a:xfrm>
            <a:off x="2888448" y="3694575"/>
            <a:ext cx="1415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Dark Web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252AAE-FAD2-584D-AD4E-E64E8423D8CF}"/>
              </a:ext>
            </a:extLst>
          </p:cNvPr>
          <p:cNvSpPr txBox="1"/>
          <p:nvPr/>
        </p:nvSpPr>
        <p:spPr>
          <a:xfrm>
            <a:off x="3636449" y="4051003"/>
            <a:ext cx="178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Open Source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B4E498-34D3-7842-9514-A0AEB3F4EB6F}"/>
              </a:ext>
            </a:extLst>
          </p:cNvPr>
          <p:cNvSpPr txBox="1"/>
          <p:nvPr/>
        </p:nvSpPr>
        <p:spPr>
          <a:xfrm>
            <a:off x="2597853" y="2023690"/>
            <a:ext cx="283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Critical Infrastructure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281E4D-9E82-BD4B-8628-7F721F8901AD}"/>
              </a:ext>
            </a:extLst>
          </p:cNvPr>
          <p:cNvSpPr txBox="1"/>
          <p:nvPr/>
        </p:nvSpPr>
        <p:spPr>
          <a:xfrm>
            <a:off x="3104329" y="4313743"/>
            <a:ext cx="2432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Credential Harvesting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06996D-2F3A-DA4B-8F62-FACB5CCB8FFE}"/>
              </a:ext>
            </a:extLst>
          </p:cNvPr>
          <p:cNvSpPr txBox="1"/>
          <p:nvPr/>
        </p:nvSpPr>
        <p:spPr>
          <a:xfrm>
            <a:off x="6120728" y="1256217"/>
            <a:ext cx="1387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Backdoor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663F185-0726-3447-B137-6850730451EA}"/>
              </a:ext>
            </a:extLst>
          </p:cNvPr>
          <p:cNvSpPr txBox="1"/>
          <p:nvPr/>
        </p:nvSpPr>
        <p:spPr>
          <a:xfrm>
            <a:off x="5282769" y="2726535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SensCy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125F42-4699-9149-959D-BF542EC59259}"/>
              </a:ext>
            </a:extLst>
          </p:cNvPr>
          <p:cNvSpPr txBox="1"/>
          <p:nvPr/>
        </p:nvSpPr>
        <p:spPr>
          <a:xfrm>
            <a:off x="1492623" y="204035"/>
            <a:ext cx="1064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pace Grotesk Medium" pitchFamily="2" charset="0"/>
              </a:rPr>
              <a:t>If Your Organization Doesn’t Understand These Terms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BDBA023-2187-B04A-A774-FE52630F24D0}"/>
              </a:ext>
            </a:extLst>
          </p:cNvPr>
          <p:cNvSpPr txBox="1"/>
          <p:nvPr/>
        </p:nvSpPr>
        <p:spPr>
          <a:xfrm>
            <a:off x="-1" y="5797052"/>
            <a:ext cx="1213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Space Grotesk Medium" pitchFamily="2" charset="0"/>
              </a:rPr>
              <a:t>You Are in Cyber Trouble and Need Help!</a:t>
            </a:r>
          </a:p>
        </p:txBody>
      </p:sp>
    </p:spTree>
    <p:extLst>
      <p:ext uri="{BB962C8B-B14F-4D97-AF65-F5344CB8AC3E}">
        <p14:creationId xmlns:p14="http://schemas.microsoft.com/office/powerpoint/2010/main" val="104487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C744C0-8A2C-4C49-BAF6-4378812290BA}"/>
              </a:ext>
            </a:extLst>
          </p:cNvPr>
          <p:cNvSpPr txBox="1"/>
          <p:nvPr/>
        </p:nvSpPr>
        <p:spPr>
          <a:xfrm>
            <a:off x="4847680" y="3732432"/>
            <a:ext cx="1315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Virus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A893D-F822-2E4E-B4CD-A38925448769}"/>
              </a:ext>
            </a:extLst>
          </p:cNvPr>
          <p:cNvSpPr txBox="1"/>
          <p:nvPr/>
        </p:nvSpPr>
        <p:spPr>
          <a:xfrm>
            <a:off x="3389720" y="1702872"/>
            <a:ext cx="2831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Social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2947C-DAC4-8D49-AC58-975C129B580D}"/>
              </a:ext>
            </a:extLst>
          </p:cNvPr>
          <p:cNvSpPr txBox="1"/>
          <p:nvPr/>
        </p:nvSpPr>
        <p:spPr>
          <a:xfrm>
            <a:off x="3131721" y="2881304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Spear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Phishing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CB9B94-9110-EE49-B904-BF4D73AD762A}"/>
              </a:ext>
            </a:extLst>
          </p:cNvPr>
          <p:cNvSpPr txBox="1"/>
          <p:nvPr/>
        </p:nvSpPr>
        <p:spPr>
          <a:xfrm>
            <a:off x="7895055" y="4197673"/>
            <a:ext cx="1654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Malware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18039E-58A8-E042-9122-33B7E0AE5F50}"/>
              </a:ext>
            </a:extLst>
          </p:cNvPr>
          <p:cNvSpPr txBox="1"/>
          <p:nvPr/>
        </p:nvSpPr>
        <p:spPr>
          <a:xfrm>
            <a:off x="7108662" y="2934318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Ransomware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6F161E-3B30-BE4A-A64C-F2965EBB16F2}"/>
              </a:ext>
            </a:extLst>
          </p:cNvPr>
          <p:cNvSpPr txBox="1"/>
          <p:nvPr/>
        </p:nvSpPr>
        <p:spPr>
          <a:xfrm>
            <a:off x="8053942" y="3616083"/>
            <a:ext cx="1089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Worm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E74BF5-9B92-D949-83DA-2F126DF43178}"/>
              </a:ext>
            </a:extLst>
          </p:cNvPr>
          <p:cNvSpPr txBox="1"/>
          <p:nvPr/>
        </p:nvSpPr>
        <p:spPr>
          <a:xfrm>
            <a:off x="7354418" y="3952029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Solar Winds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ADC4ED-46B6-9347-B7ED-FB4A3C13DDB1}"/>
              </a:ext>
            </a:extLst>
          </p:cNvPr>
          <p:cNvSpPr txBox="1"/>
          <p:nvPr/>
        </p:nvSpPr>
        <p:spPr>
          <a:xfrm>
            <a:off x="4014530" y="5054198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Log4j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013FB-87D9-4140-A47E-D579259E4CE5}"/>
              </a:ext>
            </a:extLst>
          </p:cNvPr>
          <p:cNvSpPr txBox="1"/>
          <p:nvPr/>
        </p:nvSpPr>
        <p:spPr>
          <a:xfrm>
            <a:off x="3753222" y="2462135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Breach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ADE8C-D1EC-E549-ABED-E4D31F40A175}"/>
              </a:ext>
            </a:extLst>
          </p:cNvPr>
          <p:cNvSpPr txBox="1"/>
          <p:nvPr/>
        </p:nvSpPr>
        <p:spPr>
          <a:xfrm>
            <a:off x="3744409" y="4722112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Exploit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9D408B-5943-9C4E-BDDE-8B845A02D863}"/>
              </a:ext>
            </a:extLst>
          </p:cNvPr>
          <p:cNvSpPr txBox="1"/>
          <p:nvPr/>
        </p:nvSpPr>
        <p:spPr>
          <a:xfrm>
            <a:off x="7726042" y="5128076"/>
            <a:ext cx="174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Trojan</a:t>
            </a:r>
            <a:r>
              <a:rPr lang="en-US" dirty="0"/>
              <a:t> </a:t>
            </a:r>
            <a:r>
              <a:rPr lang="en-US" sz="2400" dirty="0">
                <a:solidFill>
                  <a:srgbClr val="7030A0"/>
                </a:solidFill>
              </a:rPr>
              <a:t>Horse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C33BCC-5F34-4942-B6DE-5BA668021473}"/>
              </a:ext>
            </a:extLst>
          </p:cNvPr>
          <p:cNvSpPr txBox="1"/>
          <p:nvPr/>
        </p:nvSpPr>
        <p:spPr>
          <a:xfrm>
            <a:off x="7130105" y="2669998"/>
            <a:ext cx="1032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Botnet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F40407-889B-4549-973A-35917331F0C7}"/>
              </a:ext>
            </a:extLst>
          </p:cNvPr>
          <p:cNvSpPr txBox="1"/>
          <p:nvPr/>
        </p:nvSpPr>
        <p:spPr>
          <a:xfrm>
            <a:off x="3903616" y="3489261"/>
            <a:ext cx="1247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Spyware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29875C-4991-1145-B3E0-0A028D8FD9CD}"/>
              </a:ext>
            </a:extLst>
          </p:cNvPr>
          <p:cNvSpPr txBox="1"/>
          <p:nvPr/>
        </p:nvSpPr>
        <p:spPr>
          <a:xfrm>
            <a:off x="5037439" y="3515087"/>
            <a:ext cx="1084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Rootkit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53A257-F025-2648-B103-38385CADE3AF}"/>
              </a:ext>
            </a:extLst>
          </p:cNvPr>
          <p:cNvSpPr txBox="1"/>
          <p:nvPr/>
        </p:nvSpPr>
        <p:spPr>
          <a:xfrm>
            <a:off x="4972991" y="2880356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DDoS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F7225B-FA68-DB4D-B698-BFA8048DDA6C}"/>
              </a:ext>
            </a:extLst>
          </p:cNvPr>
          <p:cNvSpPr txBox="1"/>
          <p:nvPr/>
        </p:nvSpPr>
        <p:spPr>
          <a:xfrm>
            <a:off x="6796678" y="1696254"/>
            <a:ext cx="219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Penetration Testing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205836-59B8-1343-ACEE-919E08839488}"/>
              </a:ext>
            </a:extLst>
          </p:cNvPr>
          <p:cNvSpPr txBox="1"/>
          <p:nvPr/>
        </p:nvSpPr>
        <p:spPr>
          <a:xfrm>
            <a:off x="7128536" y="2366956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Clickjacking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2A2C9C-FB3F-5F43-9D30-CE72740AD1C8}"/>
              </a:ext>
            </a:extLst>
          </p:cNvPr>
          <p:cNvSpPr txBox="1"/>
          <p:nvPr/>
        </p:nvSpPr>
        <p:spPr>
          <a:xfrm>
            <a:off x="7377689" y="3245763"/>
            <a:ext cx="1748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Deepfake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A1E2FA-41C7-8445-97B4-7678E78F6AF5}"/>
              </a:ext>
            </a:extLst>
          </p:cNvPr>
          <p:cNvSpPr txBox="1"/>
          <p:nvPr/>
        </p:nvSpPr>
        <p:spPr>
          <a:xfrm>
            <a:off x="4846401" y="5107165"/>
            <a:ext cx="133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Black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Hat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4A5B83-5B02-164A-9B41-752D182D7908}"/>
              </a:ext>
            </a:extLst>
          </p:cNvPr>
          <p:cNvSpPr txBox="1"/>
          <p:nvPr/>
        </p:nvSpPr>
        <p:spPr>
          <a:xfrm>
            <a:off x="4780270" y="4702168"/>
            <a:ext cx="141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Keylogger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ECC8CE-CD83-6841-BA63-0145742C109B}"/>
              </a:ext>
            </a:extLst>
          </p:cNvPr>
          <p:cNvSpPr txBox="1"/>
          <p:nvPr/>
        </p:nvSpPr>
        <p:spPr>
          <a:xfrm>
            <a:off x="3496064" y="1383593"/>
            <a:ext cx="176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Vulnerability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886DEB-59BA-9941-96B2-700C69E88C84}"/>
              </a:ext>
            </a:extLst>
          </p:cNvPr>
          <p:cNvSpPr txBox="1"/>
          <p:nvPr/>
        </p:nvSpPr>
        <p:spPr>
          <a:xfrm>
            <a:off x="3505822" y="3817641"/>
            <a:ext cx="1415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Dark Web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281E4D-9E82-BD4B-8628-7F721F8901AD}"/>
              </a:ext>
            </a:extLst>
          </p:cNvPr>
          <p:cNvSpPr txBox="1"/>
          <p:nvPr/>
        </p:nvSpPr>
        <p:spPr>
          <a:xfrm>
            <a:off x="3721703" y="4436809"/>
            <a:ext cx="2432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Credential Harvesting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06996D-2F3A-DA4B-8F62-FACB5CCB8FFE}"/>
              </a:ext>
            </a:extLst>
          </p:cNvPr>
          <p:cNvSpPr txBox="1"/>
          <p:nvPr/>
        </p:nvSpPr>
        <p:spPr>
          <a:xfrm>
            <a:off x="6738102" y="1379283"/>
            <a:ext cx="1387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Backdoor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7174D-6614-B04A-8233-BB370B3E1DDB}"/>
              </a:ext>
            </a:extLst>
          </p:cNvPr>
          <p:cNvSpPr txBox="1"/>
          <p:nvPr/>
        </p:nvSpPr>
        <p:spPr>
          <a:xfrm>
            <a:off x="1785257" y="206310"/>
            <a:ext cx="8621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pace Grotesk Medium" pitchFamily="2" charset="0"/>
              </a:rPr>
              <a:t>These are Things to Worry About!</a:t>
            </a:r>
          </a:p>
        </p:txBody>
      </p:sp>
    </p:spTree>
    <p:extLst>
      <p:ext uri="{BB962C8B-B14F-4D97-AF65-F5344CB8AC3E}">
        <p14:creationId xmlns:p14="http://schemas.microsoft.com/office/powerpoint/2010/main" val="1498582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31C6F7-1861-494B-A9AD-D3A25C4B8BD3}"/>
              </a:ext>
            </a:extLst>
          </p:cNvPr>
          <p:cNvSpPr txBox="1"/>
          <p:nvPr/>
        </p:nvSpPr>
        <p:spPr>
          <a:xfrm>
            <a:off x="5729810" y="1647439"/>
            <a:ext cx="939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MFA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EE328-9C9A-1847-BC29-0538FABEF77C}"/>
              </a:ext>
            </a:extLst>
          </p:cNvPr>
          <p:cNvSpPr txBox="1"/>
          <p:nvPr/>
        </p:nvSpPr>
        <p:spPr>
          <a:xfrm>
            <a:off x="5949680" y="2026532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VPN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CCAB1-AD5D-0E43-AE30-ABE3E2A747E7}"/>
              </a:ext>
            </a:extLst>
          </p:cNvPr>
          <p:cNvSpPr txBox="1"/>
          <p:nvPr/>
        </p:nvSpPr>
        <p:spPr>
          <a:xfrm>
            <a:off x="5798507" y="2406915"/>
            <a:ext cx="130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Patches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E709AA-1701-6D48-B30A-B8EE8991C333}"/>
              </a:ext>
            </a:extLst>
          </p:cNvPr>
          <p:cNvSpPr txBox="1"/>
          <p:nvPr/>
        </p:nvSpPr>
        <p:spPr>
          <a:xfrm>
            <a:off x="5781515" y="2798848"/>
            <a:ext cx="131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Endpoint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2C4809-DB5F-8E46-BDF9-0C9A26DD7E6F}"/>
              </a:ext>
            </a:extLst>
          </p:cNvPr>
          <p:cNvSpPr txBox="1"/>
          <p:nvPr/>
        </p:nvSpPr>
        <p:spPr>
          <a:xfrm>
            <a:off x="5014245" y="167109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Wi-Fi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BD33B1-7E5D-EA48-B7BB-D84FC3D83CD9}"/>
              </a:ext>
            </a:extLst>
          </p:cNvPr>
          <p:cNvSpPr txBox="1"/>
          <p:nvPr/>
        </p:nvSpPr>
        <p:spPr>
          <a:xfrm>
            <a:off x="5949680" y="3666146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Backup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B0AD02-332C-5642-80A2-7AF4AE656899}"/>
              </a:ext>
            </a:extLst>
          </p:cNvPr>
          <p:cNvSpPr txBox="1"/>
          <p:nvPr/>
        </p:nvSpPr>
        <p:spPr>
          <a:xfrm>
            <a:off x="5865597" y="4118090"/>
            <a:ext cx="136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Password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785D9-2AED-D14E-89A5-5D636CD6FE03}"/>
              </a:ext>
            </a:extLst>
          </p:cNvPr>
          <p:cNvSpPr txBox="1"/>
          <p:nvPr/>
        </p:nvSpPr>
        <p:spPr>
          <a:xfrm>
            <a:off x="5865597" y="4487422"/>
            <a:ext cx="2061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Remote Access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35E753-66E8-F74E-BB4B-6F50EBA54445}"/>
              </a:ext>
            </a:extLst>
          </p:cNvPr>
          <p:cNvSpPr txBox="1"/>
          <p:nvPr/>
        </p:nvSpPr>
        <p:spPr>
          <a:xfrm>
            <a:off x="5949680" y="4937897"/>
            <a:ext cx="3137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Disaster Recovery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4F1197-9473-A344-8216-4884DC67BD6B}"/>
              </a:ext>
            </a:extLst>
          </p:cNvPr>
          <p:cNvSpPr txBox="1"/>
          <p:nvPr/>
        </p:nvSpPr>
        <p:spPr>
          <a:xfrm>
            <a:off x="5949680" y="5389842"/>
            <a:ext cx="1757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Encryption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71305B-CA17-4448-8CDB-18756833F395}"/>
              </a:ext>
            </a:extLst>
          </p:cNvPr>
          <p:cNvSpPr txBox="1"/>
          <p:nvPr/>
        </p:nvSpPr>
        <p:spPr>
          <a:xfrm>
            <a:off x="6954481" y="2291533"/>
            <a:ext cx="1315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Firewall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A53202-1656-9749-8AF6-D55939E6884B}"/>
              </a:ext>
            </a:extLst>
          </p:cNvPr>
          <p:cNvSpPr txBox="1"/>
          <p:nvPr/>
        </p:nvSpPr>
        <p:spPr>
          <a:xfrm>
            <a:off x="4679622" y="2686580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Cloud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831A3E-1D35-CB4C-9C37-A43E9E263ED8}"/>
              </a:ext>
            </a:extLst>
          </p:cNvPr>
          <p:cNvSpPr txBox="1"/>
          <p:nvPr/>
        </p:nvSpPr>
        <p:spPr>
          <a:xfrm>
            <a:off x="8011075" y="2899765"/>
            <a:ext cx="170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IP Address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D41FC5-9BB9-0942-B2B3-1228B751D79A}"/>
              </a:ext>
            </a:extLst>
          </p:cNvPr>
          <p:cNvSpPr txBox="1"/>
          <p:nvPr/>
        </p:nvSpPr>
        <p:spPr>
          <a:xfrm>
            <a:off x="7105097" y="4023505"/>
            <a:ext cx="876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BYOD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A29889-2B33-C443-A66C-0445C79D95ED}"/>
              </a:ext>
            </a:extLst>
          </p:cNvPr>
          <p:cNvSpPr txBox="1"/>
          <p:nvPr/>
        </p:nvSpPr>
        <p:spPr>
          <a:xfrm>
            <a:off x="4142118" y="3507397"/>
            <a:ext cx="1915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Authenticator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69EA2E3-6FE9-E241-8F82-A3026DFD5048}"/>
              </a:ext>
            </a:extLst>
          </p:cNvPr>
          <p:cNvSpPr txBox="1"/>
          <p:nvPr/>
        </p:nvSpPr>
        <p:spPr>
          <a:xfrm>
            <a:off x="8307140" y="2477034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PII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252AAE-FAD2-584D-AD4E-E64E8423D8CF}"/>
              </a:ext>
            </a:extLst>
          </p:cNvPr>
          <p:cNvSpPr txBox="1"/>
          <p:nvPr/>
        </p:nvSpPr>
        <p:spPr>
          <a:xfrm>
            <a:off x="4126058" y="4465142"/>
            <a:ext cx="178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Open Source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B4E498-34D3-7842-9514-A0AEB3F4EB6F}"/>
              </a:ext>
            </a:extLst>
          </p:cNvPr>
          <p:cNvSpPr txBox="1"/>
          <p:nvPr/>
        </p:nvSpPr>
        <p:spPr>
          <a:xfrm>
            <a:off x="3087462" y="2437829"/>
            <a:ext cx="283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Critical Infrastructure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E9020-73B3-4E56-9D6B-F06F953D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85" y="113903"/>
            <a:ext cx="10678886" cy="693962"/>
          </a:xfrm>
        </p:spPr>
        <p:txBody>
          <a:bodyPr>
            <a:norm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These are Tools to Have or Actions to Take!</a:t>
            </a:r>
          </a:p>
        </p:txBody>
      </p:sp>
    </p:spTree>
    <p:extLst>
      <p:ext uri="{BB962C8B-B14F-4D97-AF65-F5344CB8AC3E}">
        <p14:creationId xmlns:p14="http://schemas.microsoft.com/office/powerpoint/2010/main" val="3883590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B3C97-7CB2-A792-3AE3-38E7207D2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8857"/>
            <a:ext cx="9609364" cy="805544"/>
          </a:xfrm>
        </p:spPr>
        <p:txBody>
          <a:bodyPr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Common Successful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DFC94-1451-5275-CF84-245D02A04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</a:rPr>
              <a:t>A phishing email involving </a:t>
            </a:r>
          </a:p>
          <a:p>
            <a:pPr lvl="1"/>
            <a:r>
              <a:rPr lang="en-US" sz="2800" dirty="0">
                <a:latin typeface="Roboto" panose="02000000000000000000" pitchFamily="2" charset="0"/>
              </a:rPr>
              <a:t>paycheck issues</a:t>
            </a:r>
          </a:p>
          <a:p>
            <a:pPr lvl="1"/>
            <a:r>
              <a:rPr lang="en-US" sz="2800" dirty="0">
                <a:latin typeface="Roboto" panose="02000000000000000000" pitchFamily="2" charset="0"/>
              </a:rPr>
              <a:t>the supply chain</a:t>
            </a:r>
          </a:p>
          <a:p>
            <a:pPr lvl="1"/>
            <a:r>
              <a:rPr lang="en-US" sz="2800" dirty="0">
                <a:latin typeface="Roboto" panose="02000000000000000000" pitchFamily="2" charset="0"/>
              </a:rPr>
              <a:t>a request for personal information</a:t>
            </a:r>
          </a:p>
          <a:p>
            <a:r>
              <a:rPr lang="en-US" dirty="0">
                <a:latin typeface="Roboto" panose="02000000000000000000" pitchFamily="2" charset="0"/>
              </a:rPr>
              <a:t>A bad guy finding someone:</a:t>
            </a:r>
          </a:p>
          <a:p>
            <a:pPr lvl="1"/>
            <a:r>
              <a:rPr lang="en-US" sz="2800" dirty="0">
                <a:latin typeface="Roboto" panose="02000000000000000000" pitchFamily="2" charset="0"/>
              </a:rPr>
              <a:t>who didn’t update their software</a:t>
            </a:r>
          </a:p>
          <a:p>
            <a:pPr lvl="1"/>
            <a:r>
              <a:rPr lang="en-US" sz="2800" dirty="0">
                <a:latin typeface="Roboto" panose="02000000000000000000" pitchFamily="2" charset="0"/>
              </a:rPr>
              <a:t>who didn’t follow proper password practices</a:t>
            </a:r>
          </a:p>
          <a:p>
            <a:pPr lvl="1"/>
            <a:r>
              <a:rPr lang="en-US" sz="2800" dirty="0">
                <a:latin typeface="Roboto" panose="02000000000000000000" pitchFamily="2" charset="0"/>
              </a:rPr>
              <a:t>on an open public network</a:t>
            </a:r>
          </a:p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F44E1C-EE70-CEF5-0CE0-7F215F0E7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159828" y="-4365171"/>
            <a:ext cx="4365171" cy="4365171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4F930FC5-3CBD-4293-4728-A1EFE38B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458" y="1450792"/>
            <a:ext cx="3853542" cy="23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5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3784-D6F5-1F4A-9EDC-A632170B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814" y="103414"/>
            <a:ext cx="10292443" cy="71029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The Picture Facing Most Small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24857-8EAD-CE4E-8F01-07C0D62D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445079"/>
            <a:ext cx="9780813" cy="4742394"/>
          </a:xfrm>
        </p:spPr>
        <p:txBody>
          <a:bodyPr>
            <a:noAutofit/>
          </a:bodyPr>
          <a:lstStyle/>
          <a:p>
            <a:r>
              <a:rPr lang="en-US" sz="2600" dirty="0">
                <a:latin typeface="Roboto" panose="02000000000000000000" pitchFamily="2" charset="0"/>
                <a:cs typeface="Space Grotesk" pitchFamily="2" charset="0"/>
              </a:rPr>
              <a:t>Running a successful organization is a full-time effort without cybersecurity concerns</a:t>
            </a:r>
          </a:p>
          <a:p>
            <a:r>
              <a:rPr lang="en-US" sz="2600" dirty="0">
                <a:latin typeface="Roboto" panose="02000000000000000000" pitchFamily="2" charset="0"/>
                <a:cs typeface="Space Grotesk" pitchFamily="2" charset="0"/>
              </a:rPr>
              <a:t>Cyber is confusing – Is this stuff from Mars? No time to understand</a:t>
            </a:r>
          </a:p>
          <a:p>
            <a:r>
              <a:rPr lang="en-US" sz="2600" dirty="0">
                <a:latin typeface="Roboto" panose="02000000000000000000" pitchFamily="2" charset="0"/>
                <a:cs typeface="Space Grotesk" pitchFamily="2" charset="0"/>
              </a:rPr>
              <a:t>Internal or external IT staff are often fully occupied with traditional IT</a:t>
            </a:r>
          </a:p>
          <a:p>
            <a:r>
              <a:rPr lang="en-US" sz="2600" dirty="0">
                <a:latin typeface="Roboto" panose="02000000000000000000" pitchFamily="2" charset="0"/>
                <a:cs typeface="Space Grotesk" pitchFamily="2" charset="0"/>
              </a:rPr>
              <a:t>An SMO cannot find or afford dedicated internal cyber staff</a:t>
            </a:r>
          </a:p>
          <a:p>
            <a:r>
              <a:rPr lang="en-US" sz="2600" dirty="0">
                <a:latin typeface="Roboto" panose="02000000000000000000" pitchFamily="2" charset="0"/>
                <a:cs typeface="Space Grotesk" pitchFamily="2" charset="0"/>
              </a:rPr>
              <a:t>External parties are generally trying to sell some cyber solution</a:t>
            </a:r>
          </a:p>
          <a:p>
            <a:r>
              <a:rPr lang="en-US" sz="2600" dirty="0">
                <a:latin typeface="Roboto" panose="02000000000000000000" pitchFamily="2" charset="0"/>
                <a:cs typeface="Space Grotesk" pitchFamily="2" charset="0"/>
              </a:rPr>
              <a:t>Getting cyber insurance is confusing and expensive</a:t>
            </a:r>
          </a:p>
          <a:p>
            <a:r>
              <a:rPr lang="en-US" sz="2600" b="1" dirty="0">
                <a:latin typeface="Roboto" panose="02000000000000000000" pitchFamily="2" charset="0"/>
                <a:cs typeface="Space Grotesk" pitchFamily="2" charset="0"/>
              </a:rPr>
              <a:t>What to Do?</a:t>
            </a:r>
          </a:p>
        </p:txBody>
      </p:sp>
    </p:spTree>
    <p:extLst>
      <p:ext uri="{BB962C8B-B14F-4D97-AF65-F5344CB8AC3E}">
        <p14:creationId xmlns:p14="http://schemas.microsoft.com/office/powerpoint/2010/main" val="389044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09059-0187-5C45-A7D9-6EA8A6ED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0"/>
            <a:ext cx="9511393" cy="92256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Our Philosophy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CFC65-61BB-5343-B292-FD73F493D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823" y="1366213"/>
            <a:ext cx="10306434" cy="477154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latin typeface="Roboto" panose="02000000000000000000" pitchFamily="2" charset="0"/>
              </a:rPr>
              <a:t>88% of cyberattacks can be avoided with proper cyber hygiene </a:t>
            </a:r>
          </a:p>
          <a:p>
            <a:r>
              <a:rPr lang="en-US" sz="3000" dirty="0">
                <a:latin typeface="Roboto" panose="02000000000000000000" pitchFamily="2" charset="0"/>
              </a:rPr>
              <a:t>SMOs need understandable, easy-to-use solutions in plain language</a:t>
            </a:r>
          </a:p>
          <a:p>
            <a:r>
              <a:rPr lang="en-US" sz="3000" dirty="0">
                <a:latin typeface="Roboto" panose="02000000000000000000" pitchFamily="2" charset="0"/>
              </a:rPr>
              <a:t>Cybersecurity requires a holistic approach – identify, protect, detect, respond, recover </a:t>
            </a:r>
          </a:p>
          <a:p>
            <a:r>
              <a:rPr lang="en-US" sz="3000" dirty="0">
                <a:latin typeface="Roboto" panose="02000000000000000000" pitchFamily="2" charset="0"/>
              </a:rPr>
              <a:t>Personal touch (people) + visibility into cyberhealth (technology) = an active cybersecurity culture</a:t>
            </a:r>
          </a:p>
          <a:p>
            <a:r>
              <a:rPr lang="en-US" sz="3000" dirty="0">
                <a:latin typeface="Roboto" panose="02000000000000000000" pitchFamily="2" charset="0"/>
              </a:rPr>
              <a:t>An active cybersecurity culture is:</a:t>
            </a:r>
          </a:p>
          <a:p>
            <a:pPr lvl="1"/>
            <a:r>
              <a:rPr lang="en-US" sz="3000" dirty="0">
                <a:latin typeface="Roboto" panose="02000000000000000000" pitchFamily="2" charset="0"/>
              </a:rPr>
              <a:t>Better protected from cyber incidents</a:t>
            </a:r>
          </a:p>
          <a:p>
            <a:pPr lvl="1"/>
            <a:r>
              <a:rPr lang="en-US" sz="3000" dirty="0">
                <a:latin typeface="Roboto" panose="02000000000000000000" pitchFamily="2" charset="0"/>
              </a:rPr>
              <a:t>Better prepared to respond to incidents</a:t>
            </a:r>
          </a:p>
          <a:p>
            <a:pPr lvl="1"/>
            <a:r>
              <a:rPr lang="en-US" sz="3000" dirty="0">
                <a:latin typeface="Roboto" panose="02000000000000000000" pitchFamily="2" charset="0"/>
              </a:rPr>
              <a:t>Can recover and stay in business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11BC8FF-7628-D804-019A-C44E693E4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867" y="4386943"/>
            <a:ext cx="3289904" cy="18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56D0-F97E-6A15-E066-47C11B9E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9" y="116115"/>
            <a:ext cx="9544051" cy="693964"/>
          </a:xfrm>
        </p:spPr>
        <p:txBody>
          <a:bodyPr/>
          <a:lstStyle/>
          <a:p>
            <a:pPr algn="ctr"/>
            <a:r>
              <a:rPr lang="en-US" b="0" dirty="0">
                <a:latin typeface="Roboto" panose="02000000000000000000" pitchFamily="2" charset="0"/>
                <a:ea typeface="Roboto" panose="02000000000000000000" pitchFamily="2" charset="0"/>
              </a:rPr>
              <a:t>Best Practices to Adopt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97BA1-520D-B065-F899-4B22885005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</a:rPr>
              <a:t>Physical controls</a:t>
            </a:r>
          </a:p>
          <a:p>
            <a:r>
              <a:rPr lang="en-US" dirty="0">
                <a:latin typeface="Roboto" panose="02000000000000000000" pitchFamily="2" charset="0"/>
              </a:rPr>
              <a:t>Endpoint protection</a:t>
            </a:r>
          </a:p>
          <a:p>
            <a:r>
              <a:rPr lang="en-US" dirty="0">
                <a:latin typeface="Roboto" panose="02000000000000000000" pitchFamily="2" charset="0"/>
              </a:rPr>
              <a:t>Firewall configuration</a:t>
            </a:r>
          </a:p>
          <a:p>
            <a:r>
              <a:rPr lang="en-US" dirty="0">
                <a:latin typeface="Roboto" panose="02000000000000000000" pitchFamily="2" charset="0"/>
              </a:rPr>
              <a:t>Software update</a:t>
            </a:r>
          </a:p>
          <a:p>
            <a:r>
              <a:rPr lang="en-US" dirty="0">
                <a:latin typeface="Roboto" panose="02000000000000000000" pitchFamily="2" charset="0"/>
              </a:rPr>
              <a:t>Monitoring alert feeds</a:t>
            </a:r>
          </a:p>
          <a:p>
            <a:r>
              <a:rPr lang="en-US" dirty="0">
                <a:latin typeface="Roboto" panose="02000000000000000000" pitchFamily="2" charset="0"/>
              </a:rPr>
              <a:t>Data back up</a:t>
            </a:r>
          </a:p>
          <a:p>
            <a:r>
              <a:rPr lang="en-US" dirty="0">
                <a:latin typeface="Roboto" panose="02000000000000000000" pitchFamily="2" charset="0"/>
              </a:rPr>
              <a:t>Incident Response Plan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E8F6-7A88-F91C-7DB7-36EE88ABE7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</a:rPr>
              <a:t>Password policy</a:t>
            </a:r>
          </a:p>
          <a:p>
            <a:r>
              <a:rPr lang="en-US" dirty="0">
                <a:latin typeface="Roboto" panose="02000000000000000000" pitchFamily="2" charset="0"/>
              </a:rPr>
              <a:t>Multi-factor authentication</a:t>
            </a:r>
          </a:p>
          <a:p>
            <a:r>
              <a:rPr lang="en-US" dirty="0">
                <a:latin typeface="Roboto" panose="02000000000000000000" pitchFamily="2" charset="0"/>
              </a:rPr>
              <a:t>Awareness Training</a:t>
            </a:r>
          </a:p>
          <a:p>
            <a:r>
              <a:rPr lang="en-US" dirty="0">
                <a:latin typeface="Roboto" panose="02000000000000000000" pitchFamily="2" charset="0"/>
              </a:rPr>
              <a:t>Phishing defense</a:t>
            </a:r>
          </a:p>
          <a:p>
            <a:r>
              <a:rPr lang="en-US" dirty="0">
                <a:latin typeface="Roboto" panose="02000000000000000000" pitchFamily="2" charset="0"/>
              </a:rPr>
              <a:t>Wi-Fi security</a:t>
            </a:r>
          </a:p>
          <a:p>
            <a:r>
              <a:rPr lang="en-US" dirty="0">
                <a:latin typeface="Roboto" panose="02000000000000000000" pitchFamily="2" charset="0"/>
              </a:rPr>
              <a:t>Virtual private network</a:t>
            </a:r>
          </a:p>
          <a:p>
            <a:r>
              <a:rPr lang="en-US" dirty="0">
                <a:latin typeface="Roboto" panose="02000000000000000000" pitchFamily="2" charset="0"/>
              </a:rPr>
              <a:t>User access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09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57B"/>
      </a:accent1>
      <a:accent2>
        <a:srgbClr val="DE4B2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pace Grotesk Medium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18784</TotalTime>
  <Words>825</Words>
  <Application>Microsoft Office PowerPoint</Application>
  <PresentationFormat>Widescreen</PresentationFormat>
  <Paragraphs>184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Roboto</vt:lpstr>
      <vt:lpstr>Roboto Medium</vt:lpstr>
      <vt:lpstr>Space Grotesk</vt:lpstr>
      <vt:lpstr>Space Grotesk Medium</vt:lpstr>
      <vt:lpstr>Wingdings</vt:lpstr>
      <vt:lpstr>Office Theme</vt:lpstr>
      <vt:lpstr>PowerPoint Presentation</vt:lpstr>
      <vt:lpstr>Huge, Underserved Market with Fast Growing Need</vt:lpstr>
      <vt:lpstr>PowerPoint Presentation</vt:lpstr>
      <vt:lpstr>PowerPoint Presentation</vt:lpstr>
      <vt:lpstr>These are Tools to Have or Actions to Take!</vt:lpstr>
      <vt:lpstr>Common Successful Attacks</vt:lpstr>
      <vt:lpstr>The Picture Facing Most Small Organizations</vt:lpstr>
      <vt:lpstr>Our Philosophy</vt:lpstr>
      <vt:lpstr>Best Practices to Adopt</vt:lpstr>
      <vt:lpstr>SensCy – Sensible Cyber is the Answer</vt:lpstr>
      <vt:lpstr>PowerPoint Presentation</vt:lpstr>
      <vt:lpstr>Summary: Small Organizations Need Help!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SensCy</dc:title>
  <dc:creator>Rick Snyder</dc:creator>
  <cp:lastModifiedBy>Karen Witkowski</cp:lastModifiedBy>
  <cp:revision>109</cp:revision>
  <cp:lastPrinted>2022-05-15T14:56:51Z</cp:lastPrinted>
  <dcterms:created xsi:type="dcterms:W3CDTF">2022-01-06T00:41:22Z</dcterms:created>
  <dcterms:modified xsi:type="dcterms:W3CDTF">2022-09-15T14:55:24Z</dcterms:modified>
</cp:coreProperties>
</file>